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Outfit"/>
      <p:regular r:id="rId17"/>
    </p:embeddedFont>
    <p:embeddedFont>
      <p:font typeface="Outfit"/>
      <p:regular r:id="rId18"/>
    </p:embeddedFont>
    <p:embeddedFont>
      <p:font typeface="Bitter"/>
      <p:regular r:id="rId19"/>
    </p:embeddedFont>
    <p:embeddedFont>
      <p:font typeface="Bitter"/>
      <p:regular r:id="rId20"/>
    </p:embeddedFont>
    <p:embeddedFont>
      <p:font typeface="Bitter"/>
      <p:regular r:id="rId21"/>
    </p:embeddedFont>
    <p:embeddedFont>
      <p:font typeface="Bitter"/>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2436376"/>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E1E5CD"/>
                </a:solidFill>
                <a:latin typeface="Outfit Bold" pitchFamily="34" charset="0"/>
                <a:ea typeface="Outfit Bold" pitchFamily="34" charset="-122"/>
                <a:cs typeface="Outfit Bold" pitchFamily="34" charset="-120"/>
              </a:rPr>
              <a:t>Smart Fields: Crop Recommendations</a:t>
            </a:r>
            <a:endParaRPr lang="en-US" sz="4450" dirty="0"/>
          </a:p>
        </p:txBody>
      </p:sp>
      <p:sp>
        <p:nvSpPr>
          <p:cNvPr id="4" name="Text 1"/>
          <p:cNvSpPr/>
          <p:nvPr/>
        </p:nvSpPr>
        <p:spPr>
          <a:xfrm>
            <a:off x="6280190" y="4194096"/>
            <a:ext cx="7556421" cy="362903"/>
          </a:xfrm>
          <a:prstGeom prst="rect">
            <a:avLst/>
          </a:prstGeom>
          <a:noFill/>
          <a:ln/>
        </p:spPr>
        <p:txBody>
          <a:bodyPr wrap="none" lIns="0" tIns="0" rIns="0" bIns="0" rtlCol="0" anchor="t"/>
          <a:lstStyle/>
          <a:p>
            <a:pPr algn="l" indent="0" marL="0">
              <a:lnSpc>
                <a:spcPts val="2850"/>
              </a:lnSpc>
              <a:buNone/>
            </a:pPr>
            <a:r>
              <a:rPr lang="en-US" sz="1750" b="1" dirty="0">
                <a:solidFill>
                  <a:srgbClr val="C2C4B5"/>
                </a:solidFill>
                <a:latin typeface="Bitter" pitchFamily="34" charset="0"/>
                <a:ea typeface="Bitter" pitchFamily="34" charset="-122"/>
                <a:cs typeface="Bitter" pitchFamily="34" charset="-120"/>
              </a:rPr>
              <a:t>My Goal :</a:t>
            </a:r>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 To build a system that helps farmers choose the right crop.</a:t>
            </a:r>
            <a:endParaRPr lang="en-US" sz="1750" dirty="0"/>
          </a:p>
        </p:txBody>
      </p:sp>
      <p:sp>
        <p:nvSpPr>
          <p:cNvPr id="5" name="Text 2"/>
          <p:cNvSpPr/>
          <p:nvPr/>
        </p:nvSpPr>
        <p:spPr>
          <a:xfrm>
            <a:off x="6280190" y="4812149"/>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NAME  : Pavan S B , Shashank, Asha HR, Amiksha</a:t>
            </a:r>
            <a:endParaRPr lang="en-US" sz="1750" dirty="0"/>
          </a:p>
        </p:txBody>
      </p:sp>
      <p:sp>
        <p:nvSpPr>
          <p:cNvPr id="6" name="Text 3"/>
          <p:cNvSpPr/>
          <p:nvPr/>
        </p:nvSpPr>
        <p:spPr>
          <a:xfrm>
            <a:off x="6280190" y="5430203"/>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Team Name : Elite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2918341"/>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E1E5CD"/>
                </a:solidFill>
                <a:latin typeface="Outfit Bold" pitchFamily="34" charset="0"/>
                <a:ea typeface="Outfit Bold" pitchFamily="34" charset="-122"/>
                <a:cs typeface="Outfit Bold" pitchFamily="34" charset="-120"/>
              </a:rPr>
              <a:t>Thank You</a:t>
            </a:r>
            <a:endParaRPr lang="en-US" sz="4450" dirty="0"/>
          </a:p>
        </p:txBody>
      </p:sp>
      <p:sp>
        <p:nvSpPr>
          <p:cNvPr id="4" name="Text 1"/>
          <p:cNvSpPr/>
          <p:nvPr/>
        </p:nvSpPr>
        <p:spPr>
          <a:xfrm>
            <a:off x="6280190" y="3967282"/>
            <a:ext cx="7556421" cy="725805"/>
          </a:xfrm>
          <a:prstGeom prst="rect">
            <a:avLst/>
          </a:prstGeom>
          <a:noFill/>
          <a:ln/>
        </p:spPr>
        <p:txBody>
          <a:bodyPr wrap="square" lIns="0" tIns="0" rIns="0" bIns="0" rtlCol="0" anchor="t"/>
          <a:lstStyle/>
          <a:p>
            <a:pPr algn="ctr" indent="0" marL="0">
              <a:lnSpc>
                <a:spcPts val="2850"/>
              </a:lnSpc>
              <a:buNone/>
            </a:pPr>
            <a:r>
              <a:rPr lang="en-US" sz="1750" dirty="0">
                <a:solidFill>
                  <a:srgbClr val="C2C4B5"/>
                </a:solidFill>
                <a:latin typeface="Bitter" pitchFamily="34" charset="0"/>
                <a:ea typeface="Bitter" pitchFamily="34" charset="-122"/>
                <a:cs typeface="Bitter" pitchFamily="34" charset="-120"/>
              </a:rPr>
              <a:t>Questions? We believe in nurturing the future of farming with smart technology.</a:t>
            </a:r>
            <a:endParaRPr lang="en-US" sz="1750" dirty="0"/>
          </a:p>
        </p:txBody>
      </p:sp>
      <p:sp>
        <p:nvSpPr>
          <p:cNvPr id="5" name="Text 2"/>
          <p:cNvSpPr/>
          <p:nvPr/>
        </p:nvSpPr>
        <p:spPr>
          <a:xfrm>
            <a:off x="6280190" y="4948238"/>
            <a:ext cx="7556421" cy="362903"/>
          </a:xfrm>
          <a:prstGeom prst="rect">
            <a:avLst/>
          </a:prstGeom>
          <a:noFill/>
          <a:ln/>
        </p:spPr>
        <p:txBody>
          <a:bodyPr wrap="none" lIns="0" tIns="0" rIns="0" bIns="0" rtlCol="0" anchor="t"/>
          <a:lstStyle/>
          <a:p>
            <a:pPr algn="ctr" indent="0" marL="0">
              <a:lnSpc>
                <a:spcPts val="2850"/>
              </a:lnSpc>
              <a:buNone/>
            </a:pPr>
            <a:r>
              <a:rPr lang="en-US" sz="1750" dirty="0">
                <a:solidFill>
                  <a:srgbClr val="C2C4B5"/>
                </a:solidFill>
                <a:latin typeface="Bitter" pitchFamily="34" charset="0"/>
                <a:ea typeface="Bitter" pitchFamily="34" charset="-122"/>
                <a:cs typeface="Bitter" pitchFamily="34" charset="-120"/>
              </a:rPr>
              <a:t>Empowering farmers for a sustainable tomorrow.</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25962"/>
            <a:ext cx="13042821" cy="1417558"/>
          </a:xfrm>
          <a:prstGeom prst="rect">
            <a:avLst/>
          </a:prstGeom>
          <a:noFill/>
          <a:ln/>
        </p:spPr>
        <p:txBody>
          <a:bodyPr wrap="square" lIns="0" tIns="0" rIns="0" bIns="0" rtlCol="0" anchor="t"/>
          <a:lstStyle/>
          <a:p>
            <a:pPr algn="l" indent="0" marL="0">
              <a:lnSpc>
                <a:spcPts val="5550"/>
              </a:lnSpc>
              <a:buNone/>
            </a:pPr>
            <a:r>
              <a:rPr lang="en-US" sz="4450" b="1" dirty="0">
                <a:solidFill>
                  <a:srgbClr val="E1E5CD"/>
                </a:solidFill>
                <a:latin typeface="Outfit Bold" pitchFamily="34" charset="0"/>
                <a:ea typeface="Outfit Bold" pitchFamily="34" charset="-122"/>
                <a:cs typeface="Outfit Bold" pitchFamily="34" charset="-120"/>
              </a:rPr>
              <a:t>The Challenge: Why Crop Recommendation Matters</a:t>
            </a:r>
            <a:endParaRPr lang="en-US" sz="4450" dirty="0"/>
          </a:p>
        </p:txBody>
      </p:sp>
      <p:sp>
        <p:nvSpPr>
          <p:cNvPr id="3" name="Shape 1"/>
          <p:cNvSpPr/>
          <p:nvPr/>
        </p:nvSpPr>
        <p:spPr>
          <a:xfrm>
            <a:off x="793790" y="2897148"/>
            <a:ext cx="6407944" cy="1730812"/>
          </a:xfrm>
          <a:prstGeom prst="roundRect">
            <a:avLst>
              <a:gd name="adj" fmla="val 8453"/>
            </a:avLst>
          </a:prstGeom>
          <a:solidFill>
            <a:srgbClr val="1C1D1F"/>
          </a:solidFill>
          <a:ln w="30480">
            <a:solidFill>
              <a:srgbClr val="545557"/>
            </a:solidFill>
            <a:prstDash val="solid"/>
          </a:ln>
        </p:spPr>
      </p:sp>
      <p:sp>
        <p:nvSpPr>
          <p:cNvPr id="4" name="Shape 2"/>
          <p:cNvSpPr/>
          <p:nvPr/>
        </p:nvSpPr>
        <p:spPr>
          <a:xfrm>
            <a:off x="763310" y="2897148"/>
            <a:ext cx="121920" cy="1730812"/>
          </a:xfrm>
          <a:prstGeom prst="roundRect">
            <a:avLst>
              <a:gd name="adj" fmla="val 27907"/>
            </a:avLst>
          </a:prstGeom>
          <a:solidFill>
            <a:srgbClr val="9FA582"/>
          </a:solidFill>
          <a:ln/>
        </p:spPr>
      </p:sp>
      <p:sp>
        <p:nvSpPr>
          <p:cNvPr id="5" name="Text 3"/>
          <p:cNvSpPr/>
          <p:nvPr/>
        </p:nvSpPr>
        <p:spPr>
          <a:xfrm>
            <a:off x="1142524" y="315444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2C4B5"/>
                </a:solidFill>
                <a:latin typeface="Outfit Bold" pitchFamily="34" charset="0"/>
                <a:ea typeface="Outfit Bold" pitchFamily="34" charset="-122"/>
                <a:cs typeface="Outfit Bold" pitchFamily="34" charset="-120"/>
              </a:rPr>
              <a:t>Climate Volatility</a:t>
            </a:r>
            <a:endParaRPr lang="en-US" sz="2200" dirty="0"/>
          </a:p>
        </p:txBody>
      </p:sp>
      <p:sp>
        <p:nvSpPr>
          <p:cNvPr id="6" name="Text 4"/>
          <p:cNvSpPr/>
          <p:nvPr/>
        </p:nvSpPr>
        <p:spPr>
          <a:xfrm>
            <a:off x="1142524" y="3644860"/>
            <a:ext cx="5801916" cy="725805"/>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Unpredictable weather patterns and changing environmental conditions increase agricultural risk.</a:t>
            </a:r>
            <a:endParaRPr lang="en-US" sz="1750" dirty="0"/>
          </a:p>
        </p:txBody>
      </p:sp>
      <p:sp>
        <p:nvSpPr>
          <p:cNvPr id="7" name="Shape 5"/>
          <p:cNvSpPr/>
          <p:nvPr/>
        </p:nvSpPr>
        <p:spPr>
          <a:xfrm>
            <a:off x="7428548" y="2897148"/>
            <a:ext cx="6408063" cy="1730812"/>
          </a:xfrm>
          <a:prstGeom prst="roundRect">
            <a:avLst>
              <a:gd name="adj" fmla="val 8453"/>
            </a:avLst>
          </a:prstGeom>
          <a:solidFill>
            <a:srgbClr val="1C1D1F"/>
          </a:solidFill>
          <a:ln w="30480">
            <a:solidFill>
              <a:srgbClr val="545557"/>
            </a:solidFill>
            <a:prstDash val="solid"/>
          </a:ln>
        </p:spPr>
      </p:sp>
      <p:sp>
        <p:nvSpPr>
          <p:cNvPr id="8" name="Shape 6"/>
          <p:cNvSpPr/>
          <p:nvPr/>
        </p:nvSpPr>
        <p:spPr>
          <a:xfrm>
            <a:off x="7398067" y="2897148"/>
            <a:ext cx="121920" cy="1730812"/>
          </a:xfrm>
          <a:prstGeom prst="roundRect">
            <a:avLst>
              <a:gd name="adj" fmla="val 27907"/>
            </a:avLst>
          </a:prstGeom>
          <a:solidFill>
            <a:srgbClr val="9FA582"/>
          </a:solidFill>
          <a:ln/>
        </p:spPr>
      </p:sp>
      <p:sp>
        <p:nvSpPr>
          <p:cNvPr id="9" name="Text 7"/>
          <p:cNvSpPr/>
          <p:nvPr/>
        </p:nvSpPr>
        <p:spPr>
          <a:xfrm>
            <a:off x="7777282" y="3154442"/>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2C4B5"/>
                </a:solidFill>
                <a:latin typeface="Outfit Bold" pitchFamily="34" charset="0"/>
                <a:ea typeface="Outfit Bold" pitchFamily="34" charset="-122"/>
                <a:cs typeface="Outfit Bold" pitchFamily="34" charset="-120"/>
              </a:rPr>
              <a:t>Resource Scarcity</a:t>
            </a:r>
            <a:endParaRPr lang="en-US" sz="2200" dirty="0"/>
          </a:p>
        </p:txBody>
      </p:sp>
      <p:sp>
        <p:nvSpPr>
          <p:cNvPr id="10" name="Text 8"/>
          <p:cNvSpPr/>
          <p:nvPr/>
        </p:nvSpPr>
        <p:spPr>
          <a:xfrm>
            <a:off x="7777282" y="3644860"/>
            <a:ext cx="5802035" cy="725805"/>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Limited land, water, and nutrients necessitate optimized crop selection for maximum yield.</a:t>
            </a:r>
            <a:endParaRPr lang="en-US" sz="1750" dirty="0"/>
          </a:p>
        </p:txBody>
      </p:sp>
      <p:sp>
        <p:nvSpPr>
          <p:cNvPr id="11" name="Shape 9"/>
          <p:cNvSpPr/>
          <p:nvPr/>
        </p:nvSpPr>
        <p:spPr>
          <a:xfrm>
            <a:off x="793790" y="4854773"/>
            <a:ext cx="6407944" cy="1730812"/>
          </a:xfrm>
          <a:prstGeom prst="roundRect">
            <a:avLst>
              <a:gd name="adj" fmla="val 8453"/>
            </a:avLst>
          </a:prstGeom>
          <a:solidFill>
            <a:srgbClr val="1C1D1F"/>
          </a:solidFill>
          <a:ln w="30480">
            <a:solidFill>
              <a:srgbClr val="545557"/>
            </a:solidFill>
            <a:prstDash val="solid"/>
          </a:ln>
        </p:spPr>
      </p:sp>
      <p:sp>
        <p:nvSpPr>
          <p:cNvPr id="12" name="Shape 10"/>
          <p:cNvSpPr/>
          <p:nvPr/>
        </p:nvSpPr>
        <p:spPr>
          <a:xfrm>
            <a:off x="763310" y="4854773"/>
            <a:ext cx="121920" cy="1730812"/>
          </a:xfrm>
          <a:prstGeom prst="roundRect">
            <a:avLst>
              <a:gd name="adj" fmla="val 27907"/>
            </a:avLst>
          </a:prstGeom>
          <a:solidFill>
            <a:srgbClr val="9FA582"/>
          </a:solidFill>
          <a:ln/>
        </p:spPr>
      </p:sp>
      <p:sp>
        <p:nvSpPr>
          <p:cNvPr id="13" name="Text 11"/>
          <p:cNvSpPr/>
          <p:nvPr/>
        </p:nvSpPr>
        <p:spPr>
          <a:xfrm>
            <a:off x="1142524" y="511206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2C4B5"/>
                </a:solidFill>
                <a:latin typeface="Outfit Bold" pitchFamily="34" charset="0"/>
                <a:ea typeface="Outfit Bold" pitchFamily="34" charset="-122"/>
                <a:cs typeface="Outfit Bold" pitchFamily="34" charset="-120"/>
              </a:rPr>
              <a:t>Suboptimal Yields</a:t>
            </a:r>
            <a:endParaRPr lang="en-US" sz="2200" dirty="0"/>
          </a:p>
        </p:txBody>
      </p:sp>
      <p:sp>
        <p:nvSpPr>
          <p:cNvPr id="14" name="Text 12"/>
          <p:cNvSpPr/>
          <p:nvPr/>
        </p:nvSpPr>
        <p:spPr>
          <a:xfrm>
            <a:off x="1142524" y="5602486"/>
            <a:ext cx="5801916" cy="725805"/>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Traditional farming methods often lead to inefficient crop choices and reduced profitability.</a:t>
            </a:r>
            <a:endParaRPr lang="en-US" sz="1750" dirty="0"/>
          </a:p>
        </p:txBody>
      </p:sp>
      <p:sp>
        <p:nvSpPr>
          <p:cNvPr id="15" name="Shape 13"/>
          <p:cNvSpPr/>
          <p:nvPr/>
        </p:nvSpPr>
        <p:spPr>
          <a:xfrm>
            <a:off x="7428548" y="4854773"/>
            <a:ext cx="6408063" cy="1730812"/>
          </a:xfrm>
          <a:prstGeom prst="roundRect">
            <a:avLst>
              <a:gd name="adj" fmla="val 8453"/>
            </a:avLst>
          </a:prstGeom>
          <a:solidFill>
            <a:srgbClr val="1C1D1F"/>
          </a:solidFill>
          <a:ln w="30480">
            <a:solidFill>
              <a:srgbClr val="545557"/>
            </a:solidFill>
            <a:prstDash val="solid"/>
          </a:ln>
        </p:spPr>
      </p:sp>
      <p:sp>
        <p:nvSpPr>
          <p:cNvPr id="16" name="Shape 14"/>
          <p:cNvSpPr/>
          <p:nvPr/>
        </p:nvSpPr>
        <p:spPr>
          <a:xfrm>
            <a:off x="7398067" y="4854773"/>
            <a:ext cx="121920" cy="1730812"/>
          </a:xfrm>
          <a:prstGeom prst="roundRect">
            <a:avLst>
              <a:gd name="adj" fmla="val 27907"/>
            </a:avLst>
          </a:prstGeom>
          <a:solidFill>
            <a:srgbClr val="9FA582"/>
          </a:solidFill>
          <a:ln/>
        </p:spPr>
      </p:sp>
      <p:sp>
        <p:nvSpPr>
          <p:cNvPr id="17" name="Text 15"/>
          <p:cNvSpPr/>
          <p:nvPr/>
        </p:nvSpPr>
        <p:spPr>
          <a:xfrm>
            <a:off x="7777282" y="5112068"/>
            <a:ext cx="2962394" cy="354330"/>
          </a:xfrm>
          <a:prstGeom prst="rect">
            <a:avLst/>
          </a:prstGeom>
          <a:noFill/>
          <a:ln/>
        </p:spPr>
        <p:txBody>
          <a:bodyPr wrap="none" lIns="0" tIns="0" rIns="0" bIns="0" rtlCol="0" anchor="t"/>
          <a:lstStyle/>
          <a:p>
            <a:pPr algn="l" indent="0" marL="0">
              <a:lnSpc>
                <a:spcPts val="2750"/>
              </a:lnSpc>
              <a:buNone/>
            </a:pPr>
            <a:r>
              <a:rPr lang="en-US" sz="2200" b="1" dirty="0">
                <a:solidFill>
                  <a:srgbClr val="C2C4B5"/>
                </a:solidFill>
                <a:latin typeface="Outfit Bold" pitchFamily="34" charset="0"/>
                <a:ea typeface="Outfit Bold" pitchFamily="34" charset="-122"/>
                <a:cs typeface="Outfit Bold" pitchFamily="34" charset="-120"/>
              </a:rPr>
              <a:t>Data-Driven Decisions</a:t>
            </a:r>
            <a:endParaRPr lang="en-US" sz="2200" dirty="0"/>
          </a:p>
        </p:txBody>
      </p:sp>
      <p:sp>
        <p:nvSpPr>
          <p:cNvPr id="18" name="Text 16"/>
          <p:cNvSpPr/>
          <p:nvPr/>
        </p:nvSpPr>
        <p:spPr>
          <a:xfrm>
            <a:off x="7777282" y="5602486"/>
            <a:ext cx="5802035" cy="725805"/>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Farmers need actionable insights to make informed decisions about which crops to cultivate.</a:t>
            </a:r>
            <a:endParaRPr lang="en-US" sz="1750" dirty="0"/>
          </a:p>
        </p:txBody>
      </p:sp>
      <p:sp>
        <p:nvSpPr>
          <p:cNvPr id="19" name="Text 17"/>
          <p:cNvSpPr/>
          <p:nvPr/>
        </p:nvSpPr>
        <p:spPr>
          <a:xfrm>
            <a:off x="793790" y="6840736"/>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Farmers face immense challenges; our system provides a data-driven solution for sustainable agriculture.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0218" y="620911"/>
            <a:ext cx="10475595" cy="705564"/>
          </a:xfrm>
          <a:prstGeom prst="rect">
            <a:avLst/>
          </a:prstGeom>
          <a:noFill/>
          <a:ln/>
        </p:spPr>
        <p:txBody>
          <a:bodyPr wrap="none" lIns="0" tIns="0" rIns="0" bIns="0" rtlCol="0" anchor="t"/>
          <a:lstStyle/>
          <a:p>
            <a:pPr algn="l" indent="0" marL="0">
              <a:lnSpc>
                <a:spcPts val="5550"/>
              </a:lnSpc>
              <a:buNone/>
            </a:pPr>
            <a:r>
              <a:rPr lang="en-US" sz="4400" b="1" dirty="0">
                <a:solidFill>
                  <a:srgbClr val="E1E5CD"/>
                </a:solidFill>
                <a:latin typeface="Outfit Bold" pitchFamily="34" charset="0"/>
                <a:ea typeface="Outfit Bold" pitchFamily="34" charset="-122"/>
                <a:cs typeface="Outfit Bold" pitchFamily="34" charset="-120"/>
              </a:rPr>
              <a:t>Our Solution: An Intelligent Crop Advisor</a:t>
            </a:r>
            <a:endParaRPr lang="en-US" sz="4400" dirty="0"/>
          </a:p>
        </p:txBody>
      </p:sp>
      <p:sp>
        <p:nvSpPr>
          <p:cNvPr id="3" name="Text 1"/>
          <p:cNvSpPr/>
          <p:nvPr/>
        </p:nvSpPr>
        <p:spPr>
          <a:xfrm>
            <a:off x="790218" y="1868210"/>
            <a:ext cx="6929557" cy="722233"/>
          </a:xfrm>
          <a:prstGeom prst="rect">
            <a:avLst/>
          </a:prstGeom>
          <a:noFill/>
          <a:ln/>
        </p:spPr>
        <p:txBody>
          <a:bodyPr wrap="square" lIns="0" tIns="0" rIns="0" bIns="0" rtlCol="0" anchor="t"/>
          <a:lstStyle/>
          <a:p>
            <a:pPr algn="l" indent="0" marL="0">
              <a:lnSpc>
                <a:spcPts val="2800"/>
              </a:lnSpc>
              <a:buNone/>
            </a:pPr>
            <a:r>
              <a:rPr lang="en-US" sz="1750" dirty="0">
                <a:solidFill>
                  <a:srgbClr val="C2C4B5"/>
                </a:solidFill>
                <a:latin typeface="Bitter" pitchFamily="34" charset="0"/>
                <a:ea typeface="Bitter" pitchFamily="34" charset="-122"/>
                <a:cs typeface="Bitter" pitchFamily="34" charset="-120"/>
              </a:rPr>
              <a:t>We developed a </a:t>
            </a:r>
            <a:pPr algn="l" indent="0" marL="0">
              <a:lnSpc>
                <a:spcPts val="2800"/>
              </a:lnSpc>
              <a:buNone/>
            </a:pPr>
            <a:r>
              <a:rPr lang="en-US" sz="1750" dirty="0">
                <a:solidFill>
                  <a:srgbClr val="9FA582"/>
                </a:solidFill>
                <a:latin typeface="Bitter" pitchFamily="34" charset="0"/>
                <a:ea typeface="Bitter" pitchFamily="34" charset="-122"/>
                <a:cs typeface="Bitter" pitchFamily="34" charset="-120"/>
              </a:rPr>
              <a:t>Crop Recommendation System</a:t>
            </a:r>
            <a:pPr algn="l" indent="0" marL="0">
              <a:lnSpc>
                <a:spcPts val="2800"/>
              </a:lnSpc>
              <a:buNone/>
            </a:pPr>
            <a:r>
              <a:rPr lang="en-US" sz="1750" dirty="0">
                <a:solidFill>
                  <a:srgbClr val="C2C4B5"/>
                </a:solidFill>
                <a:latin typeface="Bitter" pitchFamily="34" charset="0"/>
                <a:ea typeface="Bitter" pitchFamily="34" charset="-122"/>
                <a:cs typeface="Bitter" pitchFamily="34" charset="-120"/>
              </a:rPr>
              <a:t> utilizing </a:t>
            </a:r>
            <a:pPr algn="l" indent="0" marL="0">
              <a:lnSpc>
                <a:spcPts val="2800"/>
              </a:lnSpc>
              <a:buNone/>
            </a:pPr>
            <a:r>
              <a:rPr lang="en-US" sz="1750" b="1" dirty="0">
                <a:solidFill>
                  <a:srgbClr val="C2C4B5"/>
                </a:solidFill>
                <a:latin typeface="Bitter" pitchFamily="34" charset="0"/>
                <a:ea typeface="Bitter" pitchFamily="34" charset="-122"/>
                <a:cs typeface="Bitter" pitchFamily="34" charset="-120"/>
              </a:rPr>
              <a:t>Machine Learning</a:t>
            </a:r>
            <a:pPr algn="l" indent="0" marL="0">
              <a:lnSpc>
                <a:spcPts val="2800"/>
              </a:lnSpc>
              <a:buNone/>
            </a:pPr>
            <a:r>
              <a:rPr lang="en-US" sz="1750" dirty="0">
                <a:solidFill>
                  <a:srgbClr val="C2C4B5"/>
                </a:solidFill>
                <a:latin typeface="Bitter" pitchFamily="34" charset="0"/>
                <a:ea typeface="Bitter" pitchFamily="34" charset="-122"/>
                <a:cs typeface="Bitter" pitchFamily="34" charset="-120"/>
              </a:rPr>
              <a:t> to guide farmers toward optimal crop choices.</a:t>
            </a:r>
            <a:endParaRPr lang="en-US" sz="1750" dirty="0"/>
          </a:p>
        </p:txBody>
      </p:sp>
      <p:sp>
        <p:nvSpPr>
          <p:cNvPr id="4" name="Text 2"/>
          <p:cNvSpPr/>
          <p:nvPr/>
        </p:nvSpPr>
        <p:spPr>
          <a:xfrm>
            <a:off x="790218" y="2793563"/>
            <a:ext cx="6929557" cy="1805583"/>
          </a:xfrm>
          <a:prstGeom prst="rect">
            <a:avLst/>
          </a:prstGeom>
          <a:noFill/>
          <a:ln/>
        </p:spPr>
        <p:txBody>
          <a:bodyPr wrap="square" lIns="0" tIns="0" rIns="0" bIns="0" rtlCol="0" anchor="t"/>
          <a:lstStyle/>
          <a:p>
            <a:pPr algn="l" indent="0" marL="0">
              <a:lnSpc>
                <a:spcPts val="2800"/>
              </a:lnSpc>
              <a:buNone/>
            </a:pPr>
            <a:r>
              <a:rPr lang="en-US" sz="1750" dirty="0">
                <a:solidFill>
                  <a:srgbClr val="C2C4B5"/>
                </a:solidFill>
                <a:latin typeface="Bitter" pitchFamily="34" charset="0"/>
                <a:ea typeface="Bitter" pitchFamily="34" charset="-122"/>
                <a:cs typeface="Bitter" pitchFamily="34" charset="-120"/>
              </a:rPr>
              <a:t>At its core, the system employs a </a:t>
            </a:r>
            <a:pPr algn="l" indent="0" marL="0">
              <a:lnSpc>
                <a:spcPts val="2800"/>
              </a:lnSpc>
              <a:buNone/>
            </a:pPr>
            <a:r>
              <a:rPr lang="en-US" sz="1750" b="1" dirty="0">
                <a:solidFill>
                  <a:srgbClr val="C2C4B5"/>
                </a:solidFill>
                <a:latin typeface="Bitter" pitchFamily="34" charset="0"/>
                <a:ea typeface="Bitter" pitchFamily="34" charset="-122"/>
                <a:cs typeface="Bitter" pitchFamily="34" charset="-120"/>
              </a:rPr>
              <a:t>Random Forest Classifier</a:t>
            </a:r>
            <a:pPr algn="l" indent="0" marL="0">
              <a:lnSpc>
                <a:spcPts val="2800"/>
              </a:lnSpc>
              <a:buNone/>
            </a:pPr>
            <a:r>
              <a:rPr lang="en-US" sz="1750" dirty="0">
                <a:solidFill>
                  <a:srgbClr val="C2C4B5"/>
                </a:solidFill>
                <a:latin typeface="Bitter" pitchFamily="34" charset="0"/>
                <a:ea typeface="Bitter" pitchFamily="34" charset="-122"/>
                <a:cs typeface="Bitter" pitchFamily="34" charset="-120"/>
              </a:rPr>
              <a:t>, a powerful ensemble learning method, to analyze various environmental factors. The entire application is built with </a:t>
            </a:r>
            <a:pPr algn="l" indent="0" marL="0">
              <a:lnSpc>
                <a:spcPts val="2800"/>
              </a:lnSpc>
              <a:buNone/>
            </a:pPr>
            <a:r>
              <a:rPr lang="en-US" sz="1750" b="1" dirty="0">
                <a:solidFill>
                  <a:srgbClr val="C2C4B5"/>
                </a:solidFill>
                <a:latin typeface="Bitter" pitchFamily="34" charset="0"/>
                <a:ea typeface="Bitter" pitchFamily="34" charset="-122"/>
                <a:cs typeface="Bitter" pitchFamily="34" charset="-120"/>
              </a:rPr>
              <a:t>Flask</a:t>
            </a:r>
            <a:pPr algn="l" indent="0" marL="0">
              <a:lnSpc>
                <a:spcPts val="2800"/>
              </a:lnSpc>
              <a:buNone/>
            </a:pPr>
            <a:r>
              <a:rPr lang="en-US" sz="1750" dirty="0">
                <a:solidFill>
                  <a:srgbClr val="C2C4B5"/>
                </a:solidFill>
                <a:latin typeface="Bitter" pitchFamily="34" charset="0"/>
                <a:ea typeface="Bitter" pitchFamily="34" charset="-122"/>
                <a:cs typeface="Bitter" pitchFamily="34" charset="-120"/>
              </a:rPr>
              <a:t>, a lightweight Python web framework, providing an intuitive user interface for farmers.</a:t>
            </a:r>
            <a:endParaRPr lang="en-US" sz="1750" dirty="0"/>
          </a:p>
        </p:txBody>
      </p:sp>
      <p:pic>
        <p:nvPicPr>
          <p:cNvPr id="5" name="Image 0" descr="preencoded.png">    </p:cNvPr>
          <p:cNvPicPr>
            <a:picLocks noChangeAspect="1"/>
          </p:cNvPicPr>
          <p:nvPr/>
        </p:nvPicPr>
        <p:blipFill>
          <a:blip r:embed="rId1"/>
          <a:stretch>
            <a:fillRect/>
          </a:stretch>
        </p:blipFill>
        <p:spPr>
          <a:xfrm>
            <a:off x="8278178" y="1919049"/>
            <a:ext cx="4978360" cy="54355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02813" y="473631"/>
            <a:ext cx="10038755" cy="538163"/>
          </a:xfrm>
          <a:prstGeom prst="rect">
            <a:avLst/>
          </a:prstGeom>
          <a:noFill/>
          <a:ln/>
        </p:spPr>
        <p:txBody>
          <a:bodyPr wrap="none" lIns="0" tIns="0" rIns="0" bIns="0" rtlCol="0" anchor="t"/>
          <a:lstStyle/>
          <a:p>
            <a:pPr algn="l" indent="0" marL="0">
              <a:lnSpc>
                <a:spcPts val="4200"/>
              </a:lnSpc>
              <a:buNone/>
            </a:pPr>
            <a:r>
              <a:rPr lang="en-US" sz="3350" b="1" dirty="0">
                <a:solidFill>
                  <a:srgbClr val="E1E5CD"/>
                </a:solidFill>
                <a:latin typeface="Outfit Bold" pitchFamily="34" charset="0"/>
                <a:ea typeface="Outfit Bold" pitchFamily="34" charset="-122"/>
                <a:cs typeface="Outfit Bold" pitchFamily="34" charset="-120"/>
              </a:rPr>
              <a:t>Understanding the Brain: Random Forest Classifier</a:t>
            </a:r>
            <a:endParaRPr lang="en-US" sz="3350" dirty="0"/>
          </a:p>
        </p:txBody>
      </p:sp>
      <p:pic>
        <p:nvPicPr>
          <p:cNvPr id="3" name="Image 0" descr="preencoded.png">    </p:cNvPr>
          <p:cNvPicPr>
            <a:picLocks noChangeAspect="1"/>
          </p:cNvPicPr>
          <p:nvPr/>
        </p:nvPicPr>
        <p:blipFill>
          <a:blip r:embed="rId1"/>
          <a:stretch>
            <a:fillRect/>
          </a:stretch>
        </p:blipFill>
        <p:spPr>
          <a:xfrm>
            <a:off x="602813" y="1463754"/>
            <a:ext cx="6502360" cy="6502360"/>
          </a:xfrm>
          <a:prstGeom prst="rect">
            <a:avLst/>
          </a:prstGeom>
        </p:spPr>
      </p:pic>
      <p:sp>
        <p:nvSpPr>
          <p:cNvPr id="4" name="Shape 1"/>
          <p:cNvSpPr/>
          <p:nvPr/>
        </p:nvSpPr>
        <p:spPr>
          <a:xfrm>
            <a:off x="7532846" y="1463754"/>
            <a:ext cx="387429" cy="387429"/>
          </a:xfrm>
          <a:prstGeom prst="roundRect">
            <a:avLst>
              <a:gd name="adj" fmla="val 6668"/>
            </a:avLst>
          </a:prstGeom>
          <a:solidFill>
            <a:srgbClr val="3B3C3E"/>
          </a:solidFill>
          <a:ln/>
        </p:spPr>
      </p:sp>
      <p:sp>
        <p:nvSpPr>
          <p:cNvPr id="5" name="Text 2"/>
          <p:cNvSpPr/>
          <p:nvPr/>
        </p:nvSpPr>
        <p:spPr>
          <a:xfrm>
            <a:off x="7597438" y="1496020"/>
            <a:ext cx="258247" cy="322898"/>
          </a:xfrm>
          <a:prstGeom prst="rect">
            <a:avLst/>
          </a:prstGeom>
          <a:noFill/>
          <a:ln/>
        </p:spPr>
        <p:txBody>
          <a:bodyPr wrap="none" lIns="0" tIns="0" rIns="0" bIns="0" rtlCol="0" anchor="t"/>
          <a:lstStyle/>
          <a:p>
            <a:pPr algn="ctr" indent="0" marL="0">
              <a:lnSpc>
                <a:spcPts val="2000"/>
              </a:lnSpc>
              <a:buNone/>
            </a:pPr>
            <a:r>
              <a:rPr lang="en-US" sz="2000" b="1" dirty="0">
                <a:solidFill>
                  <a:srgbClr val="C2C4B5"/>
                </a:solidFill>
                <a:latin typeface="Outfit Bold" pitchFamily="34" charset="0"/>
                <a:ea typeface="Outfit Bold" pitchFamily="34" charset="-122"/>
                <a:cs typeface="Outfit Bold" pitchFamily="34" charset="-120"/>
              </a:rPr>
              <a:t>1</a:t>
            </a:r>
            <a:endParaRPr lang="en-US" sz="2000" dirty="0"/>
          </a:p>
        </p:txBody>
      </p:sp>
      <p:sp>
        <p:nvSpPr>
          <p:cNvPr id="6" name="Text 3"/>
          <p:cNvSpPr/>
          <p:nvPr/>
        </p:nvSpPr>
        <p:spPr>
          <a:xfrm>
            <a:off x="8092440" y="1522928"/>
            <a:ext cx="2152888" cy="269081"/>
          </a:xfrm>
          <a:prstGeom prst="rect">
            <a:avLst/>
          </a:prstGeom>
          <a:noFill/>
          <a:ln/>
        </p:spPr>
        <p:txBody>
          <a:bodyPr wrap="none" lIns="0" tIns="0" rIns="0" bIns="0" rtlCol="0" anchor="t"/>
          <a:lstStyle/>
          <a:p>
            <a:pPr algn="l" indent="0" marL="0">
              <a:lnSpc>
                <a:spcPts val="2100"/>
              </a:lnSpc>
              <a:buNone/>
            </a:pPr>
            <a:r>
              <a:rPr lang="en-US" sz="1650" b="1" dirty="0">
                <a:solidFill>
                  <a:srgbClr val="C2C4B5"/>
                </a:solidFill>
                <a:latin typeface="Outfit Bold" pitchFamily="34" charset="0"/>
                <a:ea typeface="Outfit Bold" pitchFamily="34" charset="-122"/>
                <a:cs typeface="Outfit Bold" pitchFamily="34" charset="-120"/>
              </a:rPr>
              <a:t>Ensemble Learning</a:t>
            </a:r>
            <a:endParaRPr lang="en-US" sz="1650" dirty="0"/>
          </a:p>
        </p:txBody>
      </p:sp>
      <p:sp>
        <p:nvSpPr>
          <p:cNvPr id="7" name="Text 4"/>
          <p:cNvSpPr/>
          <p:nvPr/>
        </p:nvSpPr>
        <p:spPr>
          <a:xfrm>
            <a:off x="8092440" y="1964174"/>
            <a:ext cx="5942767" cy="551259"/>
          </a:xfrm>
          <a:prstGeom prst="rect">
            <a:avLst/>
          </a:prstGeom>
          <a:noFill/>
          <a:ln/>
        </p:spPr>
        <p:txBody>
          <a:bodyPr wrap="square" lIns="0" tIns="0" rIns="0" bIns="0" rtlCol="0" anchor="t"/>
          <a:lstStyle/>
          <a:p>
            <a:pPr algn="l" indent="0" marL="0">
              <a:lnSpc>
                <a:spcPts val="2150"/>
              </a:lnSpc>
              <a:buNone/>
            </a:pPr>
            <a:r>
              <a:rPr lang="en-US" sz="1350" dirty="0">
                <a:solidFill>
                  <a:srgbClr val="C2C4B5"/>
                </a:solidFill>
                <a:latin typeface="Bitter" pitchFamily="34" charset="0"/>
                <a:ea typeface="Bitter" pitchFamily="34" charset="-122"/>
                <a:cs typeface="Bitter" pitchFamily="34" charset="-120"/>
              </a:rPr>
              <a:t>Combines multiple decision trees to improve prediction accuracy and robustness.</a:t>
            </a:r>
            <a:endParaRPr lang="en-US" sz="1350" dirty="0"/>
          </a:p>
        </p:txBody>
      </p:sp>
      <p:sp>
        <p:nvSpPr>
          <p:cNvPr id="8" name="Shape 5"/>
          <p:cNvSpPr/>
          <p:nvPr/>
        </p:nvSpPr>
        <p:spPr>
          <a:xfrm>
            <a:off x="7532846" y="2859881"/>
            <a:ext cx="387429" cy="387429"/>
          </a:xfrm>
          <a:prstGeom prst="roundRect">
            <a:avLst>
              <a:gd name="adj" fmla="val 6668"/>
            </a:avLst>
          </a:prstGeom>
          <a:solidFill>
            <a:srgbClr val="3B3C3E"/>
          </a:solidFill>
          <a:ln/>
        </p:spPr>
      </p:sp>
      <p:sp>
        <p:nvSpPr>
          <p:cNvPr id="9" name="Text 6"/>
          <p:cNvSpPr/>
          <p:nvPr/>
        </p:nvSpPr>
        <p:spPr>
          <a:xfrm>
            <a:off x="7597438" y="2892147"/>
            <a:ext cx="258247" cy="322898"/>
          </a:xfrm>
          <a:prstGeom prst="rect">
            <a:avLst/>
          </a:prstGeom>
          <a:noFill/>
          <a:ln/>
        </p:spPr>
        <p:txBody>
          <a:bodyPr wrap="none" lIns="0" tIns="0" rIns="0" bIns="0" rtlCol="0" anchor="t"/>
          <a:lstStyle/>
          <a:p>
            <a:pPr algn="ctr" indent="0" marL="0">
              <a:lnSpc>
                <a:spcPts val="2000"/>
              </a:lnSpc>
              <a:buNone/>
            </a:pPr>
            <a:r>
              <a:rPr lang="en-US" sz="2000" b="1" dirty="0">
                <a:solidFill>
                  <a:srgbClr val="C2C4B5"/>
                </a:solidFill>
                <a:latin typeface="Outfit Bold" pitchFamily="34" charset="0"/>
                <a:ea typeface="Outfit Bold" pitchFamily="34" charset="-122"/>
                <a:cs typeface="Outfit Bold" pitchFamily="34" charset="-120"/>
              </a:rPr>
              <a:t>2</a:t>
            </a:r>
            <a:endParaRPr lang="en-US" sz="2000" dirty="0"/>
          </a:p>
        </p:txBody>
      </p:sp>
      <p:sp>
        <p:nvSpPr>
          <p:cNvPr id="10" name="Text 7"/>
          <p:cNvSpPr/>
          <p:nvPr/>
        </p:nvSpPr>
        <p:spPr>
          <a:xfrm>
            <a:off x="8092440" y="2919055"/>
            <a:ext cx="2152888" cy="269081"/>
          </a:xfrm>
          <a:prstGeom prst="rect">
            <a:avLst/>
          </a:prstGeom>
          <a:noFill/>
          <a:ln/>
        </p:spPr>
        <p:txBody>
          <a:bodyPr wrap="none" lIns="0" tIns="0" rIns="0" bIns="0" rtlCol="0" anchor="t"/>
          <a:lstStyle/>
          <a:p>
            <a:pPr algn="l" indent="0" marL="0">
              <a:lnSpc>
                <a:spcPts val="2100"/>
              </a:lnSpc>
              <a:buNone/>
            </a:pPr>
            <a:r>
              <a:rPr lang="en-US" sz="1650" b="1" dirty="0">
                <a:solidFill>
                  <a:srgbClr val="C2C4B5"/>
                </a:solidFill>
                <a:latin typeface="Outfit Bold" pitchFamily="34" charset="0"/>
                <a:ea typeface="Outfit Bold" pitchFamily="34" charset="-122"/>
                <a:cs typeface="Outfit Bold" pitchFamily="34" charset="-120"/>
              </a:rPr>
              <a:t>Feature Importance</a:t>
            </a:r>
            <a:endParaRPr lang="en-US" sz="1650" dirty="0"/>
          </a:p>
        </p:txBody>
      </p:sp>
      <p:sp>
        <p:nvSpPr>
          <p:cNvPr id="11" name="Text 8"/>
          <p:cNvSpPr/>
          <p:nvPr/>
        </p:nvSpPr>
        <p:spPr>
          <a:xfrm>
            <a:off x="8092440" y="3360301"/>
            <a:ext cx="5942767" cy="551259"/>
          </a:xfrm>
          <a:prstGeom prst="rect">
            <a:avLst/>
          </a:prstGeom>
          <a:noFill/>
          <a:ln/>
        </p:spPr>
        <p:txBody>
          <a:bodyPr wrap="square" lIns="0" tIns="0" rIns="0" bIns="0" rtlCol="0" anchor="t"/>
          <a:lstStyle/>
          <a:p>
            <a:pPr algn="l" indent="0" marL="0">
              <a:lnSpc>
                <a:spcPts val="2150"/>
              </a:lnSpc>
              <a:buNone/>
            </a:pPr>
            <a:r>
              <a:rPr lang="en-US" sz="1350" dirty="0">
                <a:solidFill>
                  <a:srgbClr val="C2C4B5"/>
                </a:solidFill>
                <a:latin typeface="Bitter" pitchFamily="34" charset="0"/>
                <a:ea typeface="Bitter" pitchFamily="34" charset="-122"/>
                <a:cs typeface="Bitter" pitchFamily="34" charset="-120"/>
              </a:rPr>
              <a:t>Identifies which environmental factors (e.g., nitrogen, pH, temperature) are most crucial for crop growth.</a:t>
            </a:r>
            <a:endParaRPr lang="en-US" sz="1350" dirty="0"/>
          </a:p>
        </p:txBody>
      </p:sp>
      <p:sp>
        <p:nvSpPr>
          <p:cNvPr id="12" name="Shape 9"/>
          <p:cNvSpPr/>
          <p:nvPr/>
        </p:nvSpPr>
        <p:spPr>
          <a:xfrm>
            <a:off x="7532846" y="4256008"/>
            <a:ext cx="387429" cy="387429"/>
          </a:xfrm>
          <a:prstGeom prst="roundRect">
            <a:avLst>
              <a:gd name="adj" fmla="val 6668"/>
            </a:avLst>
          </a:prstGeom>
          <a:solidFill>
            <a:srgbClr val="3B3C3E"/>
          </a:solidFill>
          <a:ln/>
        </p:spPr>
      </p:sp>
      <p:sp>
        <p:nvSpPr>
          <p:cNvPr id="13" name="Text 10"/>
          <p:cNvSpPr/>
          <p:nvPr/>
        </p:nvSpPr>
        <p:spPr>
          <a:xfrm>
            <a:off x="7597438" y="4288274"/>
            <a:ext cx="258247" cy="322898"/>
          </a:xfrm>
          <a:prstGeom prst="rect">
            <a:avLst/>
          </a:prstGeom>
          <a:noFill/>
          <a:ln/>
        </p:spPr>
        <p:txBody>
          <a:bodyPr wrap="none" lIns="0" tIns="0" rIns="0" bIns="0" rtlCol="0" anchor="t"/>
          <a:lstStyle/>
          <a:p>
            <a:pPr algn="ctr" indent="0" marL="0">
              <a:lnSpc>
                <a:spcPts val="2000"/>
              </a:lnSpc>
              <a:buNone/>
            </a:pPr>
            <a:r>
              <a:rPr lang="en-US" sz="2000" b="1" dirty="0">
                <a:solidFill>
                  <a:srgbClr val="C2C4B5"/>
                </a:solidFill>
                <a:latin typeface="Outfit Bold" pitchFamily="34" charset="0"/>
                <a:ea typeface="Outfit Bold" pitchFamily="34" charset="-122"/>
                <a:cs typeface="Outfit Bold" pitchFamily="34" charset="-120"/>
              </a:rPr>
              <a:t>3</a:t>
            </a:r>
            <a:endParaRPr lang="en-US" sz="2000" dirty="0"/>
          </a:p>
        </p:txBody>
      </p:sp>
      <p:sp>
        <p:nvSpPr>
          <p:cNvPr id="14" name="Text 11"/>
          <p:cNvSpPr/>
          <p:nvPr/>
        </p:nvSpPr>
        <p:spPr>
          <a:xfrm>
            <a:off x="8092440" y="4315182"/>
            <a:ext cx="2265878" cy="269081"/>
          </a:xfrm>
          <a:prstGeom prst="rect">
            <a:avLst/>
          </a:prstGeom>
          <a:noFill/>
          <a:ln/>
        </p:spPr>
        <p:txBody>
          <a:bodyPr wrap="none" lIns="0" tIns="0" rIns="0" bIns="0" rtlCol="0" anchor="t"/>
          <a:lstStyle/>
          <a:p>
            <a:pPr algn="l" indent="0" marL="0">
              <a:lnSpc>
                <a:spcPts val="2100"/>
              </a:lnSpc>
              <a:buNone/>
            </a:pPr>
            <a:r>
              <a:rPr lang="en-US" sz="1650" b="1" dirty="0">
                <a:solidFill>
                  <a:srgbClr val="C2C4B5"/>
                </a:solidFill>
                <a:latin typeface="Outfit Bold" pitchFamily="34" charset="0"/>
                <a:ea typeface="Outfit Bold" pitchFamily="34" charset="-122"/>
                <a:cs typeface="Outfit Bold" pitchFamily="34" charset="-120"/>
              </a:rPr>
              <a:t>Handles Complex Data</a:t>
            </a:r>
            <a:endParaRPr lang="en-US" sz="1650" dirty="0"/>
          </a:p>
        </p:txBody>
      </p:sp>
      <p:sp>
        <p:nvSpPr>
          <p:cNvPr id="15" name="Text 12"/>
          <p:cNvSpPr/>
          <p:nvPr/>
        </p:nvSpPr>
        <p:spPr>
          <a:xfrm>
            <a:off x="8092440" y="4756428"/>
            <a:ext cx="5942767" cy="551259"/>
          </a:xfrm>
          <a:prstGeom prst="rect">
            <a:avLst/>
          </a:prstGeom>
          <a:noFill/>
          <a:ln/>
        </p:spPr>
        <p:txBody>
          <a:bodyPr wrap="square" lIns="0" tIns="0" rIns="0" bIns="0" rtlCol="0" anchor="t"/>
          <a:lstStyle/>
          <a:p>
            <a:pPr algn="l" indent="0" marL="0">
              <a:lnSpc>
                <a:spcPts val="2150"/>
              </a:lnSpc>
              <a:buNone/>
            </a:pPr>
            <a:r>
              <a:rPr lang="en-US" sz="1350" dirty="0">
                <a:solidFill>
                  <a:srgbClr val="C2C4B5"/>
                </a:solidFill>
                <a:latin typeface="Bitter" pitchFamily="34" charset="0"/>
                <a:ea typeface="Bitter" pitchFamily="34" charset="-122"/>
                <a:cs typeface="Bitter" pitchFamily="34" charset="-120"/>
              </a:rPr>
              <a:t>Effectively manages diverse agricultural datasets, including numerical and categorical features.</a:t>
            </a:r>
            <a:endParaRPr lang="en-US" sz="1350" dirty="0"/>
          </a:p>
        </p:txBody>
      </p:sp>
      <p:sp>
        <p:nvSpPr>
          <p:cNvPr id="16" name="Text 13"/>
          <p:cNvSpPr/>
          <p:nvPr/>
        </p:nvSpPr>
        <p:spPr>
          <a:xfrm>
            <a:off x="602813" y="8353544"/>
            <a:ext cx="13424773" cy="275630"/>
          </a:xfrm>
          <a:prstGeom prst="rect">
            <a:avLst/>
          </a:prstGeom>
          <a:noFill/>
          <a:ln/>
        </p:spPr>
        <p:txBody>
          <a:bodyPr wrap="none" lIns="0" tIns="0" rIns="0" bIns="0" rtlCol="0" anchor="t"/>
          <a:lstStyle/>
          <a:p>
            <a:pPr algn="l" indent="0" marL="0">
              <a:lnSpc>
                <a:spcPts val="2150"/>
              </a:lnSpc>
              <a:buNone/>
            </a:pPr>
            <a:r>
              <a:rPr lang="en-US" sz="1350" dirty="0">
                <a:solidFill>
                  <a:srgbClr val="C2C4B5"/>
                </a:solidFill>
                <a:latin typeface="Bitter" pitchFamily="34" charset="0"/>
                <a:ea typeface="Bitter" pitchFamily="34" charset="-122"/>
                <a:cs typeface="Bitter" pitchFamily="34" charset="-120"/>
              </a:rPr>
              <a:t>The Random Forest Classifier provides high accuracy and handles complex relationships within the agricultural data.</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9381" y="596622"/>
            <a:ext cx="11594544" cy="678061"/>
          </a:xfrm>
          <a:prstGeom prst="rect">
            <a:avLst/>
          </a:prstGeom>
          <a:noFill/>
          <a:ln/>
        </p:spPr>
        <p:txBody>
          <a:bodyPr wrap="none" lIns="0" tIns="0" rIns="0" bIns="0" rtlCol="0" anchor="t"/>
          <a:lstStyle/>
          <a:p>
            <a:pPr algn="l" indent="0" marL="0">
              <a:lnSpc>
                <a:spcPts val="5300"/>
              </a:lnSpc>
              <a:buNone/>
            </a:pPr>
            <a:r>
              <a:rPr lang="en-US" sz="4250" b="1" dirty="0">
                <a:solidFill>
                  <a:srgbClr val="E1E5CD"/>
                </a:solidFill>
                <a:latin typeface="Outfit Bold" pitchFamily="34" charset="0"/>
                <a:ea typeface="Outfit Bold" pitchFamily="34" charset="-122"/>
                <a:cs typeface="Outfit Bold" pitchFamily="34" charset="-120"/>
              </a:rPr>
              <a:t>The Workflow: From Data to Recommendation</a:t>
            </a:r>
            <a:endParaRPr lang="en-US" sz="4250" dirty="0"/>
          </a:p>
        </p:txBody>
      </p:sp>
      <p:pic>
        <p:nvPicPr>
          <p:cNvPr id="3" name="Image 0" descr="preencoded.png">    </p:cNvPr>
          <p:cNvPicPr>
            <a:picLocks noChangeAspect="1"/>
          </p:cNvPicPr>
          <p:nvPr/>
        </p:nvPicPr>
        <p:blipFill>
          <a:blip r:embed="rId1"/>
          <a:stretch>
            <a:fillRect/>
          </a:stretch>
        </p:blipFill>
        <p:spPr>
          <a:xfrm>
            <a:off x="813435" y="1708547"/>
            <a:ext cx="13003530" cy="5607487"/>
          </a:xfrm>
          <a:prstGeom prst="rect">
            <a:avLst/>
          </a:prstGeom>
        </p:spPr>
      </p:pic>
      <p:sp>
        <p:nvSpPr>
          <p:cNvPr id="4" name="Text 1"/>
          <p:cNvSpPr/>
          <p:nvPr/>
        </p:nvSpPr>
        <p:spPr>
          <a:xfrm>
            <a:off x="1688373" y="6252644"/>
            <a:ext cx="2950097" cy="368762"/>
          </a:xfrm>
          <a:prstGeom prst="rect">
            <a:avLst/>
          </a:prstGeom>
          <a:noFill/>
          <a:ln/>
        </p:spPr>
        <p:txBody>
          <a:bodyPr wrap="none" lIns="0" tIns="0" rIns="0" bIns="0" rtlCol="0" anchor="t"/>
          <a:lstStyle/>
          <a:p>
            <a:pPr algn="l" indent="0" marL="0">
              <a:lnSpc>
                <a:spcPts val="1650"/>
              </a:lnSpc>
              <a:buNone/>
            </a:pPr>
            <a:r>
              <a:rPr lang="en-US" sz="1350" b="1" dirty="0">
                <a:solidFill>
                  <a:srgbClr val="000000"/>
                </a:solidFill>
                <a:latin typeface="Outfit Bold" pitchFamily="34" charset="0"/>
                <a:ea typeface="Outfit Bold" pitchFamily="34" charset="-122"/>
                <a:cs typeface="Outfit Bold" pitchFamily="34" charset="-120"/>
              </a:rPr>
              <a:t>Web App Output</a:t>
            </a:r>
            <a:endParaRPr lang="en-US" sz="1350" dirty="0"/>
          </a:p>
        </p:txBody>
      </p:sp>
      <p:sp>
        <p:nvSpPr>
          <p:cNvPr id="5" name="Text 2"/>
          <p:cNvSpPr/>
          <p:nvPr/>
        </p:nvSpPr>
        <p:spPr>
          <a:xfrm>
            <a:off x="1688373" y="4954602"/>
            <a:ext cx="2950097" cy="368762"/>
          </a:xfrm>
          <a:prstGeom prst="rect">
            <a:avLst/>
          </a:prstGeom>
          <a:noFill/>
          <a:ln/>
        </p:spPr>
        <p:txBody>
          <a:bodyPr wrap="none" lIns="0" tIns="0" rIns="0" bIns="0" rtlCol="0" anchor="t"/>
          <a:lstStyle/>
          <a:p>
            <a:pPr algn="l" indent="0" marL="0">
              <a:lnSpc>
                <a:spcPts val="1650"/>
              </a:lnSpc>
              <a:buNone/>
            </a:pPr>
            <a:r>
              <a:rPr lang="en-US" sz="1350" b="1" dirty="0">
                <a:solidFill>
                  <a:srgbClr val="000000"/>
                </a:solidFill>
                <a:latin typeface="Outfit Bold" pitchFamily="34" charset="0"/>
                <a:ea typeface="Outfit Bold" pitchFamily="34" charset="-122"/>
                <a:cs typeface="Outfit Bold" pitchFamily="34" charset="-120"/>
              </a:rPr>
              <a:t>Model Training</a:t>
            </a:r>
            <a:endParaRPr lang="en-US" sz="1350" dirty="0"/>
          </a:p>
        </p:txBody>
      </p:sp>
      <p:sp>
        <p:nvSpPr>
          <p:cNvPr id="6" name="Text 3"/>
          <p:cNvSpPr/>
          <p:nvPr/>
        </p:nvSpPr>
        <p:spPr>
          <a:xfrm>
            <a:off x="1688373" y="3669670"/>
            <a:ext cx="2950097" cy="368762"/>
          </a:xfrm>
          <a:prstGeom prst="rect">
            <a:avLst/>
          </a:prstGeom>
          <a:noFill/>
          <a:ln/>
        </p:spPr>
        <p:txBody>
          <a:bodyPr wrap="none" lIns="0" tIns="0" rIns="0" bIns="0" rtlCol="0" anchor="t"/>
          <a:lstStyle/>
          <a:p>
            <a:pPr algn="l" indent="0" marL="0">
              <a:lnSpc>
                <a:spcPts val="1650"/>
              </a:lnSpc>
              <a:buNone/>
            </a:pPr>
            <a:r>
              <a:rPr lang="en-US" sz="1350" b="1" dirty="0">
                <a:solidFill>
                  <a:srgbClr val="000000"/>
                </a:solidFill>
                <a:latin typeface="Outfit Bold" pitchFamily="34" charset="0"/>
                <a:ea typeface="Outfit Bold" pitchFamily="34" charset="-122"/>
                <a:cs typeface="Outfit Bold" pitchFamily="34" charset="-120"/>
              </a:rPr>
              <a:t>Preprocessing</a:t>
            </a:r>
            <a:endParaRPr lang="en-US" sz="1350" dirty="0"/>
          </a:p>
        </p:txBody>
      </p:sp>
      <p:sp>
        <p:nvSpPr>
          <p:cNvPr id="7" name="Text 4"/>
          <p:cNvSpPr/>
          <p:nvPr/>
        </p:nvSpPr>
        <p:spPr>
          <a:xfrm>
            <a:off x="1688373" y="2371628"/>
            <a:ext cx="2950097" cy="368762"/>
          </a:xfrm>
          <a:prstGeom prst="rect">
            <a:avLst/>
          </a:prstGeom>
          <a:noFill/>
          <a:ln/>
        </p:spPr>
        <p:txBody>
          <a:bodyPr wrap="none" lIns="0" tIns="0" rIns="0" bIns="0" rtlCol="0" anchor="t"/>
          <a:lstStyle/>
          <a:p>
            <a:pPr algn="l" indent="0" marL="0">
              <a:lnSpc>
                <a:spcPts val="1650"/>
              </a:lnSpc>
              <a:buNone/>
            </a:pPr>
            <a:r>
              <a:rPr lang="en-US" sz="1350" b="1" dirty="0">
                <a:solidFill>
                  <a:srgbClr val="000000"/>
                </a:solidFill>
                <a:latin typeface="Outfit Bold" pitchFamily="34" charset="0"/>
                <a:ea typeface="Outfit Bold" pitchFamily="34" charset="-122"/>
                <a:cs typeface="Outfit Bold" pitchFamily="34" charset="-120"/>
              </a:rPr>
              <a:t>Data Input</a:t>
            </a:r>
            <a:endParaRPr lang="en-US" sz="1350" dirty="0"/>
          </a:p>
        </p:txBody>
      </p:sp>
      <p:sp>
        <p:nvSpPr>
          <p:cNvPr id="8" name="Text 5"/>
          <p:cNvSpPr/>
          <p:nvPr/>
        </p:nvSpPr>
        <p:spPr>
          <a:xfrm>
            <a:off x="759381" y="7560112"/>
            <a:ext cx="13111639" cy="347067"/>
          </a:xfrm>
          <a:prstGeom prst="rect">
            <a:avLst/>
          </a:prstGeom>
          <a:noFill/>
          <a:ln/>
        </p:spPr>
        <p:txBody>
          <a:bodyPr wrap="none" lIns="0" tIns="0" rIns="0" bIns="0" rtlCol="0" anchor="t"/>
          <a:lstStyle/>
          <a:p>
            <a:pPr algn="l" indent="0" marL="0">
              <a:lnSpc>
                <a:spcPts val="2700"/>
              </a:lnSpc>
              <a:buNone/>
            </a:pPr>
            <a:r>
              <a:rPr lang="en-US" sz="1700" dirty="0">
                <a:solidFill>
                  <a:srgbClr val="C2C4B5"/>
                </a:solidFill>
                <a:latin typeface="Bitter" pitchFamily="34" charset="0"/>
                <a:ea typeface="Bitter" pitchFamily="34" charset="-122"/>
                <a:cs typeface="Bitter" pitchFamily="34" charset="-120"/>
              </a:rPr>
              <a:t>This streamlined workflow ensures accurate and timely crop recommendations based on farmer-provided data.</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823323"/>
            <a:ext cx="12250698" cy="708779"/>
          </a:xfrm>
          <a:prstGeom prst="rect">
            <a:avLst/>
          </a:prstGeom>
          <a:noFill/>
          <a:ln/>
        </p:spPr>
        <p:txBody>
          <a:bodyPr wrap="none" lIns="0" tIns="0" rIns="0" bIns="0" rtlCol="0" anchor="t"/>
          <a:lstStyle/>
          <a:p>
            <a:pPr algn="l" indent="0" marL="0">
              <a:lnSpc>
                <a:spcPts val="5550"/>
              </a:lnSpc>
              <a:buNone/>
            </a:pPr>
            <a:r>
              <a:rPr lang="en-US" sz="4450" b="1" dirty="0">
                <a:solidFill>
                  <a:srgbClr val="E1E5CD"/>
                </a:solidFill>
                <a:latin typeface="Outfit Bold" pitchFamily="34" charset="0"/>
                <a:ea typeface="Outfit Bold" pitchFamily="34" charset="-122"/>
                <a:cs typeface="Outfit Bold" pitchFamily="34" charset="-120"/>
              </a:rPr>
              <a:t>Key Components: Data, Model, and Application</a:t>
            </a:r>
            <a:endParaRPr lang="en-US" sz="4450" dirty="0"/>
          </a:p>
        </p:txBody>
      </p:sp>
      <p:pic>
        <p:nvPicPr>
          <p:cNvPr id="3" name="Image 0" descr="preencoded.png">    </p:cNvPr>
          <p:cNvPicPr>
            <a:picLocks noChangeAspect="1"/>
          </p:cNvPicPr>
          <p:nvPr/>
        </p:nvPicPr>
        <p:blipFill>
          <a:blip r:embed="rId1"/>
          <a:stretch>
            <a:fillRect/>
          </a:stretch>
        </p:blipFill>
        <p:spPr>
          <a:xfrm>
            <a:off x="793790" y="2985730"/>
            <a:ext cx="566976" cy="566976"/>
          </a:xfrm>
          <a:prstGeom prst="rect">
            <a:avLst/>
          </a:prstGeom>
        </p:spPr>
      </p:pic>
      <p:sp>
        <p:nvSpPr>
          <p:cNvPr id="4" name="Text 1"/>
          <p:cNvSpPr/>
          <p:nvPr/>
        </p:nvSpPr>
        <p:spPr>
          <a:xfrm>
            <a:off x="1644253" y="312039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2C4B5"/>
                </a:solidFill>
                <a:latin typeface="Outfit Bold" pitchFamily="34" charset="0"/>
                <a:ea typeface="Outfit Bold" pitchFamily="34" charset="-122"/>
                <a:cs typeface="Outfit Bold" pitchFamily="34" charset="-120"/>
              </a:rPr>
              <a:t>Agricultural Data</a:t>
            </a:r>
            <a:endParaRPr lang="en-US" sz="2200" dirty="0"/>
          </a:p>
        </p:txBody>
      </p:sp>
      <p:sp>
        <p:nvSpPr>
          <p:cNvPr id="5" name="Text 2"/>
          <p:cNvSpPr/>
          <p:nvPr/>
        </p:nvSpPr>
        <p:spPr>
          <a:xfrm>
            <a:off x="1644253" y="3610808"/>
            <a:ext cx="3308152" cy="2177415"/>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Our system relies on comprehensive datasets including soil nutrients (N, P, K), pH levels, rainfall, temperature, and humidity for various regions.</a:t>
            </a:r>
            <a:endParaRPr lang="en-US" sz="1750" dirty="0"/>
          </a:p>
        </p:txBody>
      </p:sp>
      <p:pic>
        <p:nvPicPr>
          <p:cNvPr id="6" name="Image 1" descr="preencoded.png">    </p:cNvPr>
          <p:cNvPicPr>
            <a:picLocks noChangeAspect="1"/>
          </p:cNvPicPr>
          <p:nvPr/>
        </p:nvPicPr>
        <p:blipFill>
          <a:blip r:embed="rId2"/>
          <a:stretch>
            <a:fillRect/>
          </a:stretch>
        </p:blipFill>
        <p:spPr>
          <a:xfrm>
            <a:off x="5235893" y="2985730"/>
            <a:ext cx="566976" cy="566976"/>
          </a:xfrm>
          <a:prstGeom prst="rect">
            <a:avLst/>
          </a:prstGeom>
        </p:spPr>
      </p:pic>
      <p:sp>
        <p:nvSpPr>
          <p:cNvPr id="7" name="Text 3"/>
          <p:cNvSpPr/>
          <p:nvPr/>
        </p:nvSpPr>
        <p:spPr>
          <a:xfrm>
            <a:off x="6086356" y="312039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2C4B5"/>
                </a:solidFill>
                <a:latin typeface="Outfit Bold" pitchFamily="34" charset="0"/>
                <a:ea typeface="Outfit Bold" pitchFamily="34" charset="-122"/>
                <a:cs typeface="Outfit Bold" pitchFamily="34" charset="-120"/>
              </a:rPr>
              <a:t>Trained ML Model</a:t>
            </a:r>
            <a:endParaRPr lang="en-US" sz="2200" dirty="0"/>
          </a:p>
        </p:txBody>
      </p:sp>
      <p:sp>
        <p:nvSpPr>
          <p:cNvPr id="8" name="Text 4"/>
          <p:cNvSpPr/>
          <p:nvPr/>
        </p:nvSpPr>
        <p:spPr>
          <a:xfrm>
            <a:off x="6086356" y="3610808"/>
            <a:ext cx="3308152" cy="2177415"/>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The Random Forest Classifier, meticulously trained on historical agricultural data, identifies patterns and correlations to predict optimal crop types.</a:t>
            </a:r>
            <a:endParaRPr lang="en-US" sz="1750" dirty="0"/>
          </a:p>
        </p:txBody>
      </p:sp>
      <p:pic>
        <p:nvPicPr>
          <p:cNvPr id="9" name="Image 2" descr="preencoded.png">    </p:cNvPr>
          <p:cNvPicPr>
            <a:picLocks noChangeAspect="1"/>
          </p:cNvPicPr>
          <p:nvPr/>
        </p:nvPicPr>
        <p:blipFill>
          <a:blip r:embed="rId3"/>
          <a:stretch>
            <a:fillRect/>
          </a:stretch>
        </p:blipFill>
        <p:spPr>
          <a:xfrm>
            <a:off x="9677995" y="2985730"/>
            <a:ext cx="566976" cy="566976"/>
          </a:xfrm>
          <a:prstGeom prst="rect">
            <a:avLst/>
          </a:prstGeom>
        </p:spPr>
      </p:pic>
      <p:sp>
        <p:nvSpPr>
          <p:cNvPr id="10" name="Text 5"/>
          <p:cNvSpPr/>
          <p:nvPr/>
        </p:nvSpPr>
        <p:spPr>
          <a:xfrm>
            <a:off x="10528459" y="312039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C2C4B5"/>
                </a:solidFill>
                <a:latin typeface="Outfit Bold" pitchFamily="34" charset="0"/>
                <a:ea typeface="Outfit Bold" pitchFamily="34" charset="-122"/>
                <a:cs typeface="Outfit Bold" pitchFamily="34" charset="-120"/>
              </a:rPr>
              <a:t>Flask Web App</a:t>
            </a:r>
            <a:endParaRPr lang="en-US" sz="2200" dirty="0"/>
          </a:p>
        </p:txBody>
      </p:sp>
      <p:sp>
        <p:nvSpPr>
          <p:cNvPr id="11" name="Text 6"/>
          <p:cNvSpPr/>
          <p:nvPr/>
        </p:nvSpPr>
        <p:spPr>
          <a:xfrm>
            <a:off x="10528459" y="3610808"/>
            <a:ext cx="3308152" cy="1814513"/>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A user-friendly web interface, built with Flask, allows farmers to easily input their field's parameters and receive instant crop recommendations.</a:t>
            </a:r>
            <a:endParaRPr lang="en-US" sz="1750" dirty="0"/>
          </a:p>
        </p:txBody>
      </p:sp>
      <p:sp>
        <p:nvSpPr>
          <p:cNvPr id="12" name="Text 7"/>
          <p:cNvSpPr/>
          <p:nvPr/>
        </p:nvSpPr>
        <p:spPr>
          <a:xfrm>
            <a:off x="793790" y="6043374"/>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Each component is vital for the system's ability to deliver accurate and accessible crop recommendations.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64356" y="444698"/>
            <a:ext cx="7090529" cy="503873"/>
          </a:xfrm>
          <a:prstGeom prst="rect">
            <a:avLst/>
          </a:prstGeom>
          <a:noFill/>
          <a:ln/>
        </p:spPr>
        <p:txBody>
          <a:bodyPr wrap="none" lIns="0" tIns="0" rIns="0" bIns="0" rtlCol="0" anchor="t"/>
          <a:lstStyle/>
          <a:p>
            <a:pPr algn="l" indent="0" marL="0">
              <a:lnSpc>
                <a:spcPts val="3950"/>
              </a:lnSpc>
              <a:buNone/>
            </a:pPr>
            <a:r>
              <a:rPr lang="en-US" sz="3150" b="1" dirty="0">
                <a:solidFill>
                  <a:srgbClr val="E1E5CD"/>
                </a:solidFill>
                <a:latin typeface="Outfit Bold" pitchFamily="34" charset="0"/>
                <a:ea typeface="Outfit Bold" pitchFamily="34" charset="-122"/>
                <a:cs typeface="Outfit Bold" pitchFamily="34" charset="-120"/>
              </a:rPr>
              <a:t>Live Demo: Experience Smart Farming</a:t>
            </a:r>
            <a:endParaRPr lang="en-US" sz="3150" dirty="0"/>
          </a:p>
        </p:txBody>
      </p:sp>
      <p:sp>
        <p:nvSpPr>
          <p:cNvPr id="3" name="Text 1"/>
          <p:cNvSpPr/>
          <p:nvPr/>
        </p:nvSpPr>
        <p:spPr>
          <a:xfrm>
            <a:off x="564356" y="1270992"/>
            <a:ext cx="13501688" cy="257889"/>
          </a:xfrm>
          <a:prstGeom prst="rect">
            <a:avLst/>
          </a:prstGeom>
          <a:noFill/>
          <a:ln/>
        </p:spPr>
        <p:txBody>
          <a:bodyPr wrap="none" lIns="0" tIns="0" rIns="0" bIns="0" rtlCol="0" anchor="t"/>
          <a:lstStyle/>
          <a:p>
            <a:pPr algn="l" indent="0" marL="0">
              <a:lnSpc>
                <a:spcPts val="2000"/>
              </a:lnSpc>
              <a:buNone/>
            </a:pPr>
            <a:r>
              <a:rPr lang="en-US" sz="1250" dirty="0">
                <a:solidFill>
                  <a:srgbClr val="C2C4B5"/>
                </a:solidFill>
                <a:latin typeface="Bitter" pitchFamily="34" charset="0"/>
                <a:ea typeface="Bitter" pitchFamily="34" charset="-122"/>
                <a:cs typeface="Bitter" pitchFamily="34" charset="-120"/>
              </a:rPr>
              <a:t>Imagine a farmer enters specific details about their land: </a:t>
            </a:r>
            <a:pPr algn="l" indent="0" marL="0">
              <a:lnSpc>
                <a:spcPts val="2000"/>
              </a:lnSpc>
              <a:buNone/>
            </a:pPr>
            <a:r>
              <a:rPr lang="en-US" sz="1250" b="1" dirty="0">
                <a:solidFill>
                  <a:srgbClr val="C2C4B5"/>
                </a:solidFill>
                <a:latin typeface="Bitter" pitchFamily="34" charset="0"/>
                <a:ea typeface="Bitter" pitchFamily="34" charset="-122"/>
                <a:cs typeface="Bitter" pitchFamily="34" charset="-120"/>
              </a:rPr>
              <a:t>Nitrogen (N), Phosphorus (P), Potassium (K) levels, pH, rainfall, temperature, and humidity.</a:t>
            </a:r>
            <a:endParaRPr lang="en-US" sz="1250" dirty="0"/>
          </a:p>
        </p:txBody>
      </p:sp>
      <p:sp>
        <p:nvSpPr>
          <p:cNvPr id="4" name="Text 2"/>
          <p:cNvSpPr/>
          <p:nvPr/>
        </p:nvSpPr>
        <p:spPr>
          <a:xfrm>
            <a:off x="564356" y="1710214"/>
            <a:ext cx="13501688" cy="515779"/>
          </a:xfrm>
          <a:prstGeom prst="rect">
            <a:avLst/>
          </a:prstGeom>
          <a:noFill/>
          <a:ln/>
        </p:spPr>
        <p:txBody>
          <a:bodyPr wrap="square" lIns="0" tIns="0" rIns="0" bIns="0" rtlCol="0" anchor="t"/>
          <a:lstStyle/>
          <a:p>
            <a:pPr algn="l" indent="0" marL="0">
              <a:lnSpc>
                <a:spcPts val="2000"/>
              </a:lnSpc>
              <a:buNone/>
            </a:pPr>
            <a:r>
              <a:rPr lang="en-US" sz="1250" dirty="0">
                <a:solidFill>
                  <a:srgbClr val="C2C4B5"/>
                </a:solidFill>
                <a:latin typeface="Bitter" pitchFamily="34" charset="0"/>
                <a:ea typeface="Bitter" pitchFamily="34" charset="-122"/>
                <a:cs typeface="Bitter" pitchFamily="34" charset="-120"/>
              </a:rPr>
              <a:t>Upon submission, the Flask application processes this input through our trained Random Forest model. Within seconds, it outputs the most suitable crop, along with the confidence score, directly on the web page. This real-time feedback empowers farmers to make informed decisions quickly.</a:t>
            </a:r>
            <a:endParaRPr lang="en-US" sz="1250" dirty="0"/>
          </a:p>
        </p:txBody>
      </p:sp>
      <p:sp>
        <p:nvSpPr>
          <p:cNvPr id="5" name="Text 3"/>
          <p:cNvSpPr/>
          <p:nvPr/>
        </p:nvSpPr>
        <p:spPr>
          <a:xfrm>
            <a:off x="564356" y="2552462"/>
            <a:ext cx="4747736" cy="257889"/>
          </a:xfrm>
          <a:prstGeom prst="rect">
            <a:avLst/>
          </a:prstGeom>
          <a:noFill/>
          <a:ln/>
        </p:spPr>
        <p:txBody>
          <a:bodyPr wrap="none" lIns="0" tIns="0" rIns="0" bIns="0" rtlCol="0" anchor="t"/>
          <a:lstStyle/>
          <a:p>
            <a:pPr algn="l" indent="0" marL="0">
              <a:lnSpc>
                <a:spcPts val="2000"/>
              </a:lnSpc>
              <a:buNone/>
            </a:pPr>
            <a:endParaRPr lang="en-US" sz="1250" dirty="0"/>
          </a:p>
        </p:txBody>
      </p:sp>
      <p:pic>
        <p:nvPicPr>
          <p:cNvPr id="6" name="Image 0" descr="preencoded.png">    </p:cNvPr>
          <p:cNvPicPr>
            <a:picLocks noChangeAspect="1"/>
          </p:cNvPicPr>
          <p:nvPr/>
        </p:nvPicPr>
        <p:blipFill>
          <a:blip r:embed="rId1"/>
          <a:stretch>
            <a:fillRect/>
          </a:stretch>
        </p:blipFill>
        <p:spPr>
          <a:xfrm>
            <a:off x="564356" y="2991683"/>
            <a:ext cx="2790468" cy="3882390"/>
          </a:xfrm>
          <a:prstGeom prst="rect">
            <a:avLst/>
          </a:prstGeom>
        </p:spPr>
      </p:pic>
      <p:sp>
        <p:nvSpPr>
          <p:cNvPr id="7" name="Text 4"/>
          <p:cNvSpPr/>
          <p:nvPr/>
        </p:nvSpPr>
        <p:spPr>
          <a:xfrm>
            <a:off x="5713095" y="2552462"/>
            <a:ext cx="8360450" cy="257889"/>
          </a:xfrm>
          <a:prstGeom prst="rect">
            <a:avLst/>
          </a:prstGeom>
          <a:noFill/>
          <a:ln/>
        </p:spPr>
        <p:txBody>
          <a:bodyPr wrap="none" lIns="0" tIns="0" rIns="0" bIns="0" rtlCol="0" anchor="t"/>
          <a:lstStyle/>
          <a:p>
            <a:pPr algn="l" indent="0" marL="0">
              <a:lnSpc>
                <a:spcPts val="2000"/>
              </a:lnSpc>
              <a:buNone/>
            </a:pPr>
            <a:endParaRPr lang="en-US" sz="1250" dirty="0"/>
          </a:p>
        </p:txBody>
      </p:sp>
      <p:pic>
        <p:nvPicPr>
          <p:cNvPr id="8" name="Image 1" descr="preencoded.png">    </p:cNvPr>
          <p:cNvPicPr>
            <a:picLocks noChangeAspect="1"/>
          </p:cNvPicPr>
          <p:nvPr/>
        </p:nvPicPr>
        <p:blipFill>
          <a:blip r:embed="rId2"/>
          <a:stretch>
            <a:fillRect/>
          </a:stretch>
        </p:blipFill>
        <p:spPr>
          <a:xfrm>
            <a:off x="5713095" y="2991683"/>
            <a:ext cx="4092059" cy="876776"/>
          </a:xfrm>
          <a:prstGeom prst="rect">
            <a:avLst/>
          </a:prstGeom>
        </p:spPr>
      </p:pic>
      <p:sp>
        <p:nvSpPr>
          <p:cNvPr id="9" name="Text 5"/>
          <p:cNvSpPr/>
          <p:nvPr/>
        </p:nvSpPr>
        <p:spPr>
          <a:xfrm>
            <a:off x="564356" y="7381875"/>
            <a:ext cx="3914061" cy="257889"/>
          </a:xfrm>
          <a:prstGeom prst="rect">
            <a:avLst/>
          </a:prstGeom>
          <a:noFill/>
          <a:ln/>
        </p:spPr>
        <p:txBody>
          <a:bodyPr wrap="none" lIns="0" tIns="0" rIns="0" bIns="0" rtlCol="0" anchor="t"/>
          <a:lstStyle/>
          <a:p>
            <a:pPr algn="l" indent="0" marL="0">
              <a:lnSpc>
                <a:spcPts val="2000"/>
              </a:lnSpc>
              <a:buNone/>
            </a:pPr>
            <a:endParaRPr lang="en-US" sz="1250" dirty="0"/>
          </a:p>
        </p:txBody>
      </p:sp>
      <p:sp>
        <p:nvSpPr>
          <p:cNvPr id="10" name="Text 6"/>
          <p:cNvSpPr/>
          <p:nvPr/>
        </p:nvSpPr>
        <p:spPr>
          <a:xfrm>
            <a:off x="4879419" y="7381875"/>
            <a:ext cx="9194125" cy="257889"/>
          </a:xfrm>
          <a:prstGeom prst="rect">
            <a:avLst/>
          </a:prstGeom>
          <a:noFill/>
          <a:ln/>
        </p:spPr>
        <p:txBody>
          <a:bodyPr wrap="none" lIns="0" tIns="0" rIns="0" bIns="0" rtlCol="0" anchor="t"/>
          <a:lstStyle/>
          <a:p>
            <a:pPr algn="l" indent="0" marL="0">
              <a:lnSpc>
                <a:spcPts val="2000"/>
              </a:lnSpc>
              <a:buNone/>
            </a:pP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76920"/>
          </a:xfrm>
          <a:prstGeom prst="rect">
            <a:avLst/>
          </a:prstGeom>
        </p:spPr>
      </p:pic>
      <p:sp>
        <p:nvSpPr>
          <p:cNvPr id="3" name="Text 0"/>
          <p:cNvSpPr/>
          <p:nvPr/>
        </p:nvSpPr>
        <p:spPr>
          <a:xfrm>
            <a:off x="793790" y="3899416"/>
            <a:ext cx="11029474" cy="708779"/>
          </a:xfrm>
          <a:prstGeom prst="rect">
            <a:avLst/>
          </a:prstGeom>
          <a:noFill/>
          <a:ln/>
        </p:spPr>
        <p:txBody>
          <a:bodyPr wrap="none" lIns="0" tIns="0" rIns="0" bIns="0" rtlCol="0" anchor="t"/>
          <a:lstStyle/>
          <a:p>
            <a:pPr algn="l" indent="0" marL="0">
              <a:lnSpc>
                <a:spcPts val="5550"/>
              </a:lnSpc>
              <a:buNone/>
            </a:pPr>
            <a:r>
              <a:rPr lang="en-US" sz="4450" b="1" dirty="0">
                <a:solidFill>
                  <a:srgbClr val="E1E5CD"/>
                </a:solidFill>
                <a:latin typeface="Outfit Bold" pitchFamily="34" charset="0"/>
                <a:ea typeface="Outfit Bold" pitchFamily="34" charset="-122"/>
                <a:cs typeface="Outfit Bold" pitchFamily="34" charset="-120"/>
              </a:rPr>
              <a:t>Predicted Results: Optimized Crop Choices</a:t>
            </a:r>
            <a:endParaRPr lang="en-US" sz="4450" dirty="0"/>
          </a:p>
        </p:txBody>
      </p:sp>
      <p:sp>
        <p:nvSpPr>
          <p:cNvPr id="4" name="Text 1"/>
          <p:cNvSpPr/>
          <p:nvPr/>
        </p:nvSpPr>
        <p:spPr>
          <a:xfrm>
            <a:off x="793790" y="4948357"/>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The system doesn't just recommend; it provides insights into why a certain crop is ideal, considering all input parameters. This is a typical output a farmer would see after inputting their field's data.</a:t>
            </a:r>
            <a:endParaRPr lang="en-US" sz="1750" dirty="0"/>
          </a:p>
        </p:txBody>
      </p:sp>
      <p:sp>
        <p:nvSpPr>
          <p:cNvPr id="5" name="Text 2"/>
          <p:cNvSpPr/>
          <p:nvPr/>
        </p:nvSpPr>
        <p:spPr>
          <a:xfrm>
            <a:off x="1133951" y="6184463"/>
            <a:ext cx="12702659" cy="725805"/>
          </a:xfrm>
          <a:prstGeom prst="rect">
            <a:avLst/>
          </a:prstGeom>
          <a:noFill/>
          <a:ln/>
        </p:spPr>
        <p:txBody>
          <a:bodyPr wrap="square" lIns="0" tIns="0" rIns="0" bIns="0" rtlCol="0" anchor="t"/>
          <a:lstStyle/>
          <a:p>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"Based on your soil conditions (N: 90, P: 42, K: 43), pH (6.5), rainfall (203mm), temperature (23°C), and humidity (82%), the ideal crop is </a:t>
            </a:r>
            <a:pPr algn="l" indent="0" marL="0">
              <a:lnSpc>
                <a:spcPts val="2850"/>
              </a:lnSpc>
              <a:buNone/>
            </a:pPr>
            <a:r>
              <a:rPr lang="en-US" sz="1750" b="1" dirty="0">
                <a:solidFill>
                  <a:srgbClr val="C2C4B5"/>
                </a:solidFill>
                <a:latin typeface="Bitter" pitchFamily="34" charset="0"/>
                <a:ea typeface="Bitter" pitchFamily="34" charset="-122"/>
                <a:cs typeface="Bitter" pitchFamily="34" charset="-120"/>
              </a:rPr>
              <a:t>Rice</a:t>
            </a:r>
            <a:pPr algn="l" indent="0" marL="0">
              <a:lnSpc>
                <a:spcPts val="2850"/>
              </a:lnSpc>
              <a:buNone/>
            </a:pPr>
            <a:r>
              <a:rPr lang="en-US" sz="1750" dirty="0">
                <a:solidFill>
                  <a:srgbClr val="C2C4B5"/>
                </a:solidFill>
                <a:latin typeface="Bitter" pitchFamily="34" charset="0"/>
                <a:ea typeface="Bitter" pitchFamily="34" charset="-122"/>
                <a:cs typeface="Bitter" pitchFamily="34" charset="-120"/>
              </a:rPr>
              <a:t> with 95% confidence."</a:t>
            </a:r>
            <a:endParaRPr lang="en-US" sz="1750" dirty="0"/>
          </a:p>
        </p:txBody>
      </p:sp>
      <p:sp>
        <p:nvSpPr>
          <p:cNvPr id="6" name="Shape 3"/>
          <p:cNvSpPr/>
          <p:nvPr/>
        </p:nvSpPr>
        <p:spPr>
          <a:xfrm>
            <a:off x="793790" y="5929313"/>
            <a:ext cx="30480" cy="1236107"/>
          </a:xfrm>
          <a:prstGeom prst="rect">
            <a:avLst/>
          </a:prstGeom>
          <a:solidFill>
            <a:srgbClr val="9FA582"/>
          </a:solid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76526" y="611981"/>
            <a:ext cx="9906595" cy="693301"/>
          </a:xfrm>
          <a:prstGeom prst="rect">
            <a:avLst/>
          </a:prstGeom>
          <a:noFill/>
          <a:ln/>
        </p:spPr>
        <p:txBody>
          <a:bodyPr wrap="none" lIns="0" tIns="0" rIns="0" bIns="0" rtlCol="0" anchor="t"/>
          <a:lstStyle/>
          <a:p>
            <a:pPr algn="l" indent="0" marL="0">
              <a:lnSpc>
                <a:spcPts val="5450"/>
              </a:lnSpc>
              <a:buNone/>
            </a:pPr>
            <a:r>
              <a:rPr lang="en-US" sz="4350" b="1" dirty="0">
                <a:solidFill>
                  <a:srgbClr val="E1E5CD"/>
                </a:solidFill>
                <a:latin typeface="Outfit Bold" pitchFamily="34" charset="0"/>
                <a:ea typeface="Outfit Bold" pitchFamily="34" charset="-122"/>
                <a:cs typeface="Outfit Bold" pitchFamily="34" charset="-120"/>
              </a:rPr>
              <a:t>Future Horizons: Enhancing the System</a:t>
            </a:r>
            <a:endParaRPr lang="en-US" sz="4350" dirty="0"/>
          </a:p>
        </p:txBody>
      </p:sp>
      <p:sp>
        <p:nvSpPr>
          <p:cNvPr id="3" name="Shape 1"/>
          <p:cNvSpPr/>
          <p:nvPr/>
        </p:nvSpPr>
        <p:spPr>
          <a:xfrm>
            <a:off x="776526" y="1749028"/>
            <a:ext cx="6427708" cy="2521029"/>
          </a:xfrm>
          <a:prstGeom prst="roundRect">
            <a:avLst>
              <a:gd name="adj" fmla="val 1320"/>
            </a:avLst>
          </a:prstGeom>
          <a:solidFill>
            <a:srgbClr val="3B3C3E"/>
          </a:solidFill>
          <a:ln/>
        </p:spPr>
      </p:sp>
      <p:sp>
        <p:nvSpPr>
          <p:cNvPr id="4" name="Shape 2"/>
          <p:cNvSpPr/>
          <p:nvPr/>
        </p:nvSpPr>
        <p:spPr>
          <a:xfrm>
            <a:off x="998339" y="1970842"/>
            <a:ext cx="665678" cy="665678"/>
          </a:xfrm>
          <a:prstGeom prst="roundRect">
            <a:avLst>
              <a:gd name="adj" fmla="val 13734997"/>
            </a:avLst>
          </a:prstGeom>
          <a:solidFill>
            <a:srgbClr val="9FA582"/>
          </a:solidFill>
          <a:ln/>
        </p:spPr>
      </p:sp>
      <p:pic>
        <p:nvPicPr>
          <p:cNvPr id="5" name="Image 0" descr="preencoded.png">    </p:cNvPr>
          <p:cNvPicPr>
            <a:picLocks noChangeAspect="1"/>
          </p:cNvPicPr>
          <p:nvPr/>
        </p:nvPicPr>
        <p:blipFill>
          <a:blip r:embed="rId1"/>
          <a:stretch>
            <a:fillRect/>
          </a:stretch>
        </p:blipFill>
        <p:spPr>
          <a:xfrm>
            <a:off x="1181457" y="2116455"/>
            <a:ext cx="299442" cy="374333"/>
          </a:xfrm>
          <a:prstGeom prst="rect">
            <a:avLst/>
          </a:prstGeom>
        </p:spPr>
      </p:pic>
      <p:sp>
        <p:nvSpPr>
          <p:cNvPr id="6" name="Text 3"/>
          <p:cNvSpPr/>
          <p:nvPr/>
        </p:nvSpPr>
        <p:spPr>
          <a:xfrm>
            <a:off x="998339" y="2858333"/>
            <a:ext cx="2773680" cy="346710"/>
          </a:xfrm>
          <a:prstGeom prst="rect">
            <a:avLst/>
          </a:prstGeom>
          <a:noFill/>
          <a:ln/>
        </p:spPr>
        <p:txBody>
          <a:bodyPr wrap="none" lIns="0" tIns="0" rIns="0" bIns="0" rtlCol="0" anchor="t"/>
          <a:lstStyle/>
          <a:p>
            <a:pPr algn="l" indent="0" marL="0">
              <a:lnSpc>
                <a:spcPts val="2700"/>
              </a:lnSpc>
              <a:buNone/>
            </a:pPr>
            <a:r>
              <a:rPr lang="en-US" sz="2150" b="1" dirty="0">
                <a:solidFill>
                  <a:srgbClr val="C2C4B5"/>
                </a:solidFill>
                <a:latin typeface="Outfit Bold" pitchFamily="34" charset="0"/>
                <a:ea typeface="Outfit Bold" pitchFamily="34" charset="-122"/>
                <a:cs typeface="Outfit Bold" pitchFamily="34" charset="-120"/>
              </a:rPr>
              <a:t>Satellite Imagery</a:t>
            </a:r>
            <a:endParaRPr lang="en-US" sz="2150" dirty="0"/>
          </a:p>
        </p:txBody>
      </p:sp>
      <p:sp>
        <p:nvSpPr>
          <p:cNvPr id="7" name="Text 4"/>
          <p:cNvSpPr/>
          <p:nvPr/>
        </p:nvSpPr>
        <p:spPr>
          <a:xfrm>
            <a:off x="998339" y="3338155"/>
            <a:ext cx="5984081" cy="710089"/>
          </a:xfrm>
          <a:prstGeom prst="rect">
            <a:avLst/>
          </a:prstGeom>
          <a:noFill/>
          <a:ln/>
        </p:spPr>
        <p:txBody>
          <a:bodyPr wrap="square" lIns="0" tIns="0" rIns="0" bIns="0" rtlCol="0" anchor="t"/>
          <a:lstStyle/>
          <a:p>
            <a:pPr algn="l" indent="0" marL="0">
              <a:lnSpc>
                <a:spcPts val="2750"/>
              </a:lnSpc>
              <a:buNone/>
            </a:pPr>
            <a:r>
              <a:rPr lang="en-US" sz="1700" dirty="0">
                <a:solidFill>
                  <a:srgbClr val="C2C4B5"/>
                </a:solidFill>
                <a:latin typeface="Bitter" pitchFamily="34" charset="0"/>
                <a:ea typeface="Bitter" pitchFamily="34" charset="-122"/>
                <a:cs typeface="Bitter" pitchFamily="34" charset="-120"/>
              </a:rPr>
              <a:t>Integrate satellite data for real-time field monitoring and larger-scale recommendations.</a:t>
            </a:r>
            <a:endParaRPr lang="en-US" sz="1700" dirty="0"/>
          </a:p>
        </p:txBody>
      </p:sp>
      <p:sp>
        <p:nvSpPr>
          <p:cNvPr id="8" name="Shape 5"/>
          <p:cNvSpPr/>
          <p:nvPr/>
        </p:nvSpPr>
        <p:spPr>
          <a:xfrm>
            <a:off x="7426047" y="1749028"/>
            <a:ext cx="6427827" cy="2521029"/>
          </a:xfrm>
          <a:prstGeom prst="roundRect">
            <a:avLst>
              <a:gd name="adj" fmla="val 1320"/>
            </a:avLst>
          </a:prstGeom>
          <a:solidFill>
            <a:srgbClr val="3B3C3E"/>
          </a:solidFill>
          <a:ln/>
        </p:spPr>
      </p:sp>
      <p:sp>
        <p:nvSpPr>
          <p:cNvPr id="9" name="Shape 6"/>
          <p:cNvSpPr/>
          <p:nvPr/>
        </p:nvSpPr>
        <p:spPr>
          <a:xfrm>
            <a:off x="7647861" y="1970842"/>
            <a:ext cx="665678" cy="665678"/>
          </a:xfrm>
          <a:prstGeom prst="roundRect">
            <a:avLst>
              <a:gd name="adj" fmla="val 13734997"/>
            </a:avLst>
          </a:prstGeom>
          <a:solidFill>
            <a:srgbClr val="9FA582"/>
          </a:solidFill>
          <a:ln/>
        </p:spPr>
      </p:sp>
      <p:pic>
        <p:nvPicPr>
          <p:cNvPr id="10" name="Image 1" descr="preencoded.png">    </p:cNvPr>
          <p:cNvPicPr>
            <a:picLocks noChangeAspect="1"/>
          </p:cNvPicPr>
          <p:nvPr/>
        </p:nvPicPr>
        <p:blipFill>
          <a:blip r:embed="rId2"/>
          <a:stretch>
            <a:fillRect/>
          </a:stretch>
        </p:blipFill>
        <p:spPr>
          <a:xfrm>
            <a:off x="7830979" y="2116455"/>
            <a:ext cx="299442" cy="374333"/>
          </a:xfrm>
          <a:prstGeom prst="rect">
            <a:avLst/>
          </a:prstGeom>
        </p:spPr>
      </p:pic>
      <p:sp>
        <p:nvSpPr>
          <p:cNvPr id="11" name="Text 7"/>
          <p:cNvSpPr/>
          <p:nvPr/>
        </p:nvSpPr>
        <p:spPr>
          <a:xfrm>
            <a:off x="7647861" y="2858333"/>
            <a:ext cx="2773680" cy="346710"/>
          </a:xfrm>
          <a:prstGeom prst="rect">
            <a:avLst/>
          </a:prstGeom>
          <a:noFill/>
          <a:ln/>
        </p:spPr>
        <p:txBody>
          <a:bodyPr wrap="none" lIns="0" tIns="0" rIns="0" bIns="0" rtlCol="0" anchor="t"/>
          <a:lstStyle/>
          <a:p>
            <a:pPr algn="l" indent="0" marL="0">
              <a:lnSpc>
                <a:spcPts val="2700"/>
              </a:lnSpc>
              <a:buNone/>
            </a:pPr>
            <a:r>
              <a:rPr lang="en-US" sz="2150" b="1" dirty="0">
                <a:solidFill>
                  <a:srgbClr val="C2C4B5"/>
                </a:solidFill>
                <a:latin typeface="Outfit Bold" pitchFamily="34" charset="0"/>
                <a:ea typeface="Outfit Bold" pitchFamily="34" charset="-122"/>
                <a:cs typeface="Outfit Bold" pitchFamily="34" charset="-120"/>
              </a:rPr>
              <a:t>More Data Sources</a:t>
            </a:r>
            <a:endParaRPr lang="en-US" sz="2150" dirty="0"/>
          </a:p>
        </p:txBody>
      </p:sp>
      <p:sp>
        <p:nvSpPr>
          <p:cNvPr id="12" name="Text 8"/>
          <p:cNvSpPr/>
          <p:nvPr/>
        </p:nvSpPr>
        <p:spPr>
          <a:xfrm>
            <a:off x="7647861" y="3338155"/>
            <a:ext cx="5984200" cy="710089"/>
          </a:xfrm>
          <a:prstGeom prst="rect">
            <a:avLst/>
          </a:prstGeom>
          <a:noFill/>
          <a:ln/>
        </p:spPr>
        <p:txBody>
          <a:bodyPr wrap="square" lIns="0" tIns="0" rIns="0" bIns="0" rtlCol="0" anchor="t"/>
          <a:lstStyle/>
          <a:p>
            <a:pPr algn="l" indent="0" marL="0">
              <a:lnSpc>
                <a:spcPts val="2750"/>
              </a:lnSpc>
              <a:buNone/>
            </a:pPr>
            <a:r>
              <a:rPr lang="en-US" sz="1700" dirty="0">
                <a:solidFill>
                  <a:srgbClr val="C2C4B5"/>
                </a:solidFill>
                <a:latin typeface="Bitter" pitchFamily="34" charset="0"/>
                <a:ea typeface="Bitter" pitchFamily="34" charset="-122"/>
                <a:cs typeface="Bitter" pitchFamily="34" charset="-120"/>
              </a:rPr>
              <a:t>Incorporate additional soil analysis, weather forecasts, and historical yield data.</a:t>
            </a:r>
            <a:endParaRPr lang="en-US" sz="1700" dirty="0"/>
          </a:p>
        </p:txBody>
      </p:sp>
      <p:sp>
        <p:nvSpPr>
          <p:cNvPr id="13" name="Shape 9"/>
          <p:cNvSpPr/>
          <p:nvPr/>
        </p:nvSpPr>
        <p:spPr>
          <a:xfrm>
            <a:off x="776526" y="4491871"/>
            <a:ext cx="6427708" cy="2521029"/>
          </a:xfrm>
          <a:prstGeom prst="roundRect">
            <a:avLst>
              <a:gd name="adj" fmla="val 1320"/>
            </a:avLst>
          </a:prstGeom>
          <a:solidFill>
            <a:srgbClr val="3B3C3E"/>
          </a:solidFill>
          <a:ln/>
        </p:spPr>
      </p:sp>
      <p:sp>
        <p:nvSpPr>
          <p:cNvPr id="14" name="Shape 10"/>
          <p:cNvSpPr/>
          <p:nvPr/>
        </p:nvSpPr>
        <p:spPr>
          <a:xfrm>
            <a:off x="998339" y="4713684"/>
            <a:ext cx="665678" cy="665678"/>
          </a:xfrm>
          <a:prstGeom prst="roundRect">
            <a:avLst>
              <a:gd name="adj" fmla="val 13734997"/>
            </a:avLst>
          </a:prstGeom>
          <a:solidFill>
            <a:srgbClr val="9FA582"/>
          </a:solidFill>
          <a:ln/>
        </p:spPr>
      </p:sp>
      <p:pic>
        <p:nvPicPr>
          <p:cNvPr id="15" name="Image 2" descr="preencoded.png">    </p:cNvPr>
          <p:cNvPicPr>
            <a:picLocks noChangeAspect="1"/>
          </p:cNvPicPr>
          <p:nvPr/>
        </p:nvPicPr>
        <p:blipFill>
          <a:blip r:embed="rId3"/>
          <a:stretch>
            <a:fillRect/>
          </a:stretch>
        </p:blipFill>
        <p:spPr>
          <a:xfrm>
            <a:off x="1181457" y="4859298"/>
            <a:ext cx="299442" cy="374333"/>
          </a:xfrm>
          <a:prstGeom prst="rect">
            <a:avLst/>
          </a:prstGeom>
        </p:spPr>
      </p:pic>
      <p:sp>
        <p:nvSpPr>
          <p:cNvPr id="16" name="Text 11"/>
          <p:cNvSpPr/>
          <p:nvPr/>
        </p:nvSpPr>
        <p:spPr>
          <a:xfrm>
            <a:off x="998339" y="5601176"/>
            <a:ext cx="2773680" cy="346710"/>
          </a:xfrm>
          <a:prstGeom prst="rect">
            <a:avLst/>
          </a:prstGeom>
          <a:noFill/>
          <a:ln/>
        </p:spPr>
        <p:txBody>
          <a:bodyPr wrap="none" lIns="0" tIns="0" rIns="0" bIns="0" rtlCol="0" anchor="t"/>
          <a:lstStyle/>
          <a:p>
            <a:pPr algn="l" indent="0" marL="0">
              <a:lnSpc>
                <a:spcPts val="2700"/>
              </a:lnSpc>
              <a:buNone/>
            </a:pPr>
            <a:r>
              <a:rPr lang="en-US" sz="2150" b="1" dirty="0">
                <a:solidFill>
                  <a:srgbClr val="C2C4B5"/>
                </a:solidFill>
                <a:latin typeface="Outfit Bold" pitchFamily="34" charset="0"/>
                <a:ea typeface="Outfit Bold" pitchFamily="34" charset="-122"/>
                <a:cs typeface="Outfit Bold" pitchFamily="34" charset="-120"/>
              </a:rPr>
              <a:t>Advanced Algorithms</a:t>
            </a:r>
            <a:endParaRPr lang="en-US" sz="2150" dirty="0"/>
          </a:p>
        </p:txBody>
      </p:sp>
      <p:sp>
        <p:nvSpPr>
          <p:cNvPr id="17" name="Text 12"/>
          <p:cNvSpPr/>
          <p:nvPr/>
        </p:nvSpPr>
        <p:spPr>
          <a:xfrm>
            <a:off x="998339" y="6080998"/>
            <a:ext cx="5984081" cy="710089"/>
          </a:xfrm>
          <a:prstGeom prst="rect">
            <a:avLst/>
          </a:prstGeom>
          <a:noFill/>
          <a:ln/>
        </p:spPr>
        <p:txBody>
          <a:bodyPr wrap="square" lIns="0" tIns="0" rIns="0" bIns="0" rtlCol="0" anchor="t"/>
          <a:lstStyle/>
          <a:p>
            <a:pPr algn="l" indent="0" marL="0">
              <a:lnSpc>
                <a:spcPts val="2750"/>
              </a:lnSpc>
              <a:buNone/>
            </a:pPr>
            <a:r>
              <a:rPr lang="en-US" sz="1700" dirty="0">
                <a:solidFill>
                  <a:srgbClr val="C2C4B5"/>
                </a:solidFill>
                <a:latin typeface="Bitter" pitchFamily="34" charset="0"/>
                <a:ea typeface="Bitter" pitchFamily="34" charset="-122"/>
                <a:cs typeface="Bitter" pitchFamily="34" charset="-120"/>
              </a:rPr>
              <a:t>Experiment with deep learning models for even greater predictive accuracy.</a:t>
            </a:r>
            <a:endParaRPr lang="en-US" sz="1700" dirty="0"/>
          </a:p>
        </p:txBody>
      </p:sp>
      <p:sp>
        <p:nvSpPr>
          <p:cNvPr id="18" name="Shape 13"/>
          <p:cNvSpPr/>
          <p:nvPr/>
        </p:nvSpPr>
        <p:spPr>
          <a:xfrm>
            <a:off x="7426047" y="4491871"/>
            <a:ext cx="6427827" cy="2521029"/>
          </a:xfrm>
          <a:prstGeom prst="roundRect">
            <a:avLst>
              <a:gd name="adj" fmla="val 1320"/>
            </a:avLst>
          </a:prstGeom>
          <a:solidFill>
            <a:srgbClr val="3B3C3E"/>
          </a:solidFill>
          <a:ln/>
        </p:spPr>
      </p:sp>
      <p:sp>
        <p:nvSpPr>
          <p:cNvPr id="19" name="Shape 14"/>
          <p:cNvSpPr/>
          <p:nvPr/>
        </p:nvSpPr>
        <p:spPr>
          <a:xfrm>
            <a:off x="7647861" y="4713684"/>
            <a:ext cx="665678" cy="665678"/>
          </a:xfrm>
          <a:prstGeom prst="roundRect">
            <a:avLst>
              <a:gd name="adj" fmla="val 13734997"/>
            </a:avLst>
          </a:prstGeom>
          <a:solidFill>
            <a:srgbClr val="9FA582"/>
          </a:solidFill>
          <a:ln/>
        </p:spPr>
      </p:sp>
      <p:pic>
        <p:nvPicPr>
          <p:cNvPr id="20" name="Image 3" descr="preencoded.png">    </p:cNvPr>
          <p:cNvPicPr>
            <a:picLocks noChangeAspect="1"/>
          </p:cNvPicPr>
          <p:nvPr/>
        </p:nvPicPr>
        <p:blipFill>
          <a:blip r:embed="rId4"/>
          <a:stretch>
            <a:fillRect/>
          </a:stretch>
        </p:blipFill>
        <p:spPr>
          <a:xfrm>
            <a:off x="7830979" y="4859298"/>
            <a:ext cx="299442" cy="374333"/>
          </a:xfrm>
          <a:prstGeom prst="rect">
            <a:avLst/>
          </a:prstGeom>
        </p:spPr>
      </p:pic>
      <p:sp>
        <p:nvSpPr>
          <p:cNvPr id="21" name="Text 15"/>
          <p:cNvSpPr/>
          <p:nvPr/>
        </p:nvSpPr>
        <p:spPr>
          <a:xfrm>
            <a:off x="7647861" y="5601176"/>
            <a:ext cx="2773680" cy="346710"/>
          </a:xfrm>
          <a:prstGeom prst="rect">
            <a:avLst/>
          </a:prstGeom>
          <a:noFill/>
          <a:ln/>
        </p:spPr>
        <p:txBody>
          <a:bodyPr wrap="none" lIns="0" tIns="0" rIns="0" bIns="0" rtlCol="0" anchor="t"/>
          <a:lstStyle/>
          <a:p>
            <a:pPr algn="l" indent="0" marL="0">
              <a:lnSpc>
                <a:spcPts val="2700"/>
              </a:lnSpc>
              <a:buNone/>
            </a:pPr>
            <a:r>
              <a:rPr lang="en-US" sz="2150" b="1" dirty="0">
                <a:solidFill>
                  <a:srgbClr val="C2C4B5"/>
                </a:solidFill>
                <a:latin typeface="Outfit Bold" pitchFamily="34" charset="0"/>
                <a:ea typeface="Outfit Bold" pitchFamily="34" charset="-122"/>
                <a:cs typeface="Outfit Bold" pitchFamily="34" charset="-120"/>
              </a:rPr>
              <a:t>Economic Factors</a:t>
            </a:r>
            <a:endParaRPr lang="en-US" sz="2150" dirty="0"/>
          </a:p>
        </p:txBody>
      </p:sp>
      <p:sp>
        <p:nvSpPr>
          <p:cNvPr id="22" name="Text 16"/>
          <p:cNvSpPr/>
          <p:nvPr/>
        </p:nvSpPr>
        <p:spPr>
          <a:xfrm>
            <a:off x="7647861" y="6080998"/>
            <a:ext cx="5984200" cy="710089"/>
          </a:xfrm>
          <a:prstGeom prst="rect">
            <a:avLst/>
          </a:prstGeom>
          <a:noFill/>
          <a:ln/>
        </p:spPr>
        <p:txBody>
          <a:bodyPr wrap="square" lIns="0" tIns="0" rIns="0" bIns="0" rtlCol="0" anchor="t"/>
          <a:lstStyle/>
          <a:p>
            <a:pPr algn="l" indent="0" marL="0">
              <a:lnSpc>
                <a:spcPts val="2750"/>
              </a:lnSpc>
              <a:buNone/>
            </a:pPr>
            <a:r>
              <a:rPr lang="en-US" sz="1700" dirty="0">
                <a:solidFill>
                  <a:srgbClr val="C2C4B5"/>
                </a:solidFill>
                <a:latin typeface="Bitter" pitchFamily="34" charset="0"/>
                <a:ea typeface="Bitter" pitchFamily="34" charset="-122"/>
                <a:cs typeface="Bitter" pitchFamily="34" charset="-120"/>
              </a:rPr>
              <a:t>Add market prices and cost analysis to recommend the most profitable crops.</a:t>
            </a:r>
            <a:endParaRPr lang="en-US" sz="1700" dirty="0"/>
          </a:p>
        </p:txBody>
      </p:sp>
      <p:sp>
        <p:nvSpPr>
          <p:cNvPr id="23" name="Text 17"/>
          <p:cNvSpPr/>
          <p:nvPr/>
        </p:nvSpPr>
        <p:spPr>
          <a:xfrm>
            <a:off x="776526" y="7262455"/>
            <a:ext cx="13077349" cy="355044"/>
          </a:xfrm>
          <a:prstGeom prst="rect">
            <a:avLst/>
          </a:prstGeom>
          <a:noFill/>
          <a:ln/>
        </p:spPr>
        <p:txBody>
          <a:bodyPr wrap="none" lIns="0" tIns="0" rIns="0" bIns="0" rtlCol="0" anchor="t"/>
          <a:lstStyle/>
          <a:p>
            <a:pPr algn="l" indent="0" marL="0">
              <a:lnSpc>
                <a:spcPts val="2750"/>
              </a:lnSpc>
              <a:buNone/>
            </a:pPr>
            <a:r>
              <a:rPr lang="en-US" sz="1700" dirty="0">
                <a:solidFill>
                  <a:srgbClr val="C2C4B5"/>
                </a:solidFill>
                <a:latin typeface="Bitter" pitchFamily="34" charset="0"/>
                <a:ea typeface="Bitter" pitchFamily="34" charset="-122"/>
                <a:cs typeface="Bitter" pitchFamily="34" charset="-120"/>
              </a:rPr>
              <a:t>Our system is a foundation for continuous innovation in precision agriculture.</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2025-09-19T09:04:44Z</dcterms:created>
  <dcterms:modified xsi:type="dcterms:W3CDTF">2025-09-19T09:04:44Z</dcterms:modified>
</cp:coreProperties>
</file>